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3" r:id="rId2"/>
    <p:sldId id="257" r:id="rId3"/>
    <p:sldId id="258" r:id="rId4"/>
    <p:sldId id="289" r:id="rId5"/>
    <p:sldId id="290" r:id="rId6"/>
    <p:sldId id="291" r:id="rId7"/>
    <p:sldId id="294" r:id="rId8"/>
    <p:sldId id="287" r:id="rId9"/>
    <p:sldId id="288" r:id="rId10"/>
    <p:sldId id="259" r:id="rId11"/>
    <p:sldId id="260" r:id="rId12"/>
    <p:sldId id="295" r:id="rId13"/>
    <p:sldId id="274" r:id="rId14"/>
    <p:sldId id="275" r:id="rId15"/>
    <p:sldId id="276" r:id="rId16"/>
    <p:sldId id="277" r:id="rId17"/>
    <p:sldId id="286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9186" autoAdjust="0"/>
  </p:normalViewPr>
  <p:slideViewPr>
    <p:cSldViewPr>
      <p:cViewPr varScale="1">
        <p:scale>
          <a:sx n="91" d="100"/>
          <a:sy n="91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A551B-A99D-48BB-AE39-865FB02126E8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1B3D9-8719-4638-AE59-473C595E5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6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1B3D9-8719-4638-AE59-473C595E5C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1B3D9-8719-4638-AE59-473C595E5C6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1B3D9-8719-4638-AE59-473C595E5C6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4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1B3D9-8719-4638-AE59-473C595E5C6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4616" y="1602105"/>
            <a:ext cx="5050155" cy="3608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5485" y="1707895"/>
            <a:ext cx="4129404" cy="4058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648711"/>
            <a:ext cx="4762500" cy="4209415"/>
          </a:xfrm>
          <a:custGeom>
            <a:avLst/>
            <a:gdLst/>
            <a:ahLst/>
            <a:cxnLst/>
            <a:rect l="l" t="t" r="r" b="b"/>
            <a:pathLst>
              <a:path w="4762500" h="4209415">
                <a:moveTo>
                  <a:pt x="0" y="0"/>
                </a:moveTo>
                <a:lnTo>
                  <a:pt x="0" y="4209287"/>
                </a:lnTo>
                <a:lnTo>
                  <a:pt x="4762500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523" y="0"/>
            <a:ext cx="12193905" cy="6859905"/>
          </a:xfrm>
          <a:custGeom>
            <a:avLst/>
            <a:gdLst/>
            <a:ahLst/>
            <a:cxnLst/>
            <a:rect l="l" t="t" r="r" b="b"/>
            <a:pathLst>
              <a:path w="12193905" h="6859905">
                <a:moveTo>
                  <a:pt x="10316083" y="0"/>
                </a:moveTo>
                <a:lnTo>
                  <a:pt x="0" y="6859523"/>
                </a:lnTo>
                <a:lnTo>
                  <a:pt x="12193524" y="6859523"/>
                </a:lnTo>
                <a:lnTo>
                  <a:pt x="12193524" y="889"/>
                </a:lnTo>
                <a:lnTo>
                  <a:pt x="10316083" y="0"/>
                </a:lnTo>
                <a:close/>
              </a:path>
            </a:pathLst>
          </a:custGeom>
          <a:solidFill>
            <a:srgbClr val="08A0D9">
              <a:alpha val="7960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052059"/>
            <a:ext cx="4762500" cy="1805939"/>
          </a:xfrm>
          <a:custGeom>
            <a:avLst/>
            <a:gdLst/>
            <a:ahLst/>
            <a:cxnLst/>
            <a:rect l="l" t="t" r="r" b="b"/>
            <a:pathLst>
              <a:path w="4762500" h="1805940">
                <a:moveTo>
                  <a:pt x="2723515" y="0"/>
                </a:moveTo>
                <a:lnTo>
                  <a:pt x="0" y="0"/>
                </a:lnTo>
                <a:lnTo>
                  <a:pt x="0" y="1805938"/>
                </a:lnTo>
                <a:lnTo>
                  <a:pt x="4762498" y="1805938"/>
                </a:lnTo>
                <a:lnTo>
                  <a:pt x="2723515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523" y="5052059"/>
            <a:ext cx="12193905" cy="1805939"/>
          </a:xfrm>
          <a:custGeom>
            <a:avLst/>
            <a:gdLst/>
            <a:ahLst/>
            <a:cxnLst/>
            <a:rect l="l" t="t" r="r" b="b"/>
            <a:pathLst>
              <a:path w="12193905" h="1805940">
                <a:moveTo>
                  <a:pt x="2721102" y="0"/>
                </a:moveTo>
                <a:lnTo>
                  <a:pt x="0" y="1805939"/>
                </a:lnTo>
                <a:lnTo>
                  <a:pt x="12193524" y="1805939"/>
                </a:lnTo>
                <a:lnTo>
                  <a:pt x="12193524" y="888"/>
                </a:lnTo>
                <a:lnTo>
                  <a:pt x="2721102" y="0"/>
                </a:lnTo>
                <a:close/>
              </a:path>
            </a:pathLst>
          </a:custGeom>
          <a:solidFill>
            <a:srgbClr val="08A0D9">
              <a:alpha val="7960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833" y="58623"/>
            <a:ext cx="11908332" cy="1304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964" y="1459433"/>
            <a:ext cx="11736070" cy="279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10" Type="http://schemas.openxmlformats.org/officeDocument/2006/relationships/image" Target="../media/image14.png" /><Relationship Id="rId4" Type="http://schemas.openxmlformats.org/officeDocument/2006/relationships/image" Target="../media/image8.png" /><Relationship Id="rId9" Type="http://schemas.openxmlformats.org/officeDocument/2006/relationships/image" Target="../media/image1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7" Type="http://schemas.openxmlformats.org/officeDocument/2006/relationships/image" Target="../media/image19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hyperlink" Target="mailto:stop_nagruzka@obrnadzor.gov.ru" TargetMode="External" /><Relationship Id="rId4" Type="http://schemas.openxmlformats.org/officeDocument/2006/relationships/image" Target="../media/image17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33" y="58622"/>
            <a:ext cx="11908332" cy="7663636"/>
          </a:xfrm>
        </p:spPr>
        <p:txBody>
          <a:bodyPr/>
          <a:lstStyle/>
          <a:p>
            <a:pPr algn="ctr"/>
            <a:br>
              <a:rPr lang="ru-RU" sz="1800" dirty="0">
                <a:latin typeface="Arial" pitchFamily="34" charset="0"/>
                <a:cs typeface="Arial" pitchFamily="34" charset="0"/>
              </a:rPr>
            </a:b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Министерство образования и науки Карачаево-Черкесской Республики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РГБУ ДПО «Карачаево-Черкесский институт Республиканский институт 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повышения  квалификации работников образования» 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br>
              <a:rPr lang="ru-RU" sz="1800" dirty="0">
                <a:latin typeface="Arial" pitchFamily="34" charset="0"/>
                <a:cs typeface="Arial" pitchFamily="34" charset="0"/>
              </a:rPr>
            </a:br>
            <a:br>
              <a:rPr lang="ru-RU" sz="1800" dirty="0">
                <a:latin typeface="Arial" pitchFamily="34" charset="0"/>
                <a:cs typeface="Arial" pitchFamily="34" charset="0"/>
              </a:rPr>
            </a:br>
            <a:br>
              <a:rPr lang="ru-RU" sz="1800" dirty="0">
                <a:latin typeface="Arial" pitchFamily="34" charset="0"/>
                <a:cs typeface="Arial" pitchFamily="34" charset="0"/>
              </a:rPr>
            </a:br>
            <a:br>
              <a:rPr lang="ru-RU" sz="1800" dirty="0">
                <a:latin typeface="Arial" pitchFamily="34" charset="0"/>
                <a:cs typeface="Arial" pitchFamily="34" charset="0"/>
              </a:rPr>
            </a:br>
            <a:br>
              <a:rPr lang="ru-RU" sz="1800" dirty="0">
                <a:latin typeface="Arial" pitchFamily="34" charset="0"/>
                <a:cs typeface="Arial" pitchFamily="34" charset="0"/>
              </a:rPr>
            </a:b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spc="-10" dirty="0"/>
              <a:t> </a:t>
            </a:r>
            <a:r>
              <a:rPr lang="ru-RU" sz="2400" spc="-10" dirty="0"/>
              <a:t>Снижение</a:t>
            </a:r>
            <a:r>
              <a:rPr lang="ru-RU" sz="2400" spc="10" dirty="0"/>
              <a:t> </a:t>
            </a:r>
            <a:r>
              <a:rPr lang="ru-RU" sz="2400" spc="-5" dirty="0"/>
              <a:t>бюрократической</a:t>
            </a:r>
            <a:r>
              <a:rPr lang="ru-RU" sz="2400" spc="5" dirty="0"/>
              <a:t> </a:t>
            </a:r>
            <a:r>
              <a:rPr lang="ru-RU" sz="2400" spc="-5" dirty="0"/>
              <a:t>нагрузки на</a:t>
            </a:r>
            <a:r>
              <a:rPr lang="ru-RU" sz="2400" spc="-10" dirty="0"/>
              <a:t> </a:t>
            </a:r>
            <a:r>
              <a:rPr lang="ru-RU" sz="2400" spc="-5"/>
              <a:t>общеобразовательные </a:t>
            </a:r>
            <a:r>
              <a:rPr lang="ru-RU" sz="2400" spc="-685"/>
              <a:t> </a:t>
            </a:r>
            <a:r>
              <a:rPr lang="ru-RU" sz="2400" spc="-5"/>
              <a:t>организации</a:t>
            </a:r>
            <a:br>
              <a:rPr lang="ru-RU" sz="2400" spc="-5" dirty="0"/>
            </a:br>
            <a:r>
              <a:rPr lang="ru-RU" sz="2400" spc="-1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Республики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spc="-5" dirty="0"/>
              <a:t>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latin typeface="Arial" pitchFamily="34" charset="0"/>
                <a:cs typeface="Arial" pitchFamily="34" charset="0"/>
              </a:rPr>
            </a:br>
            <a:br>
              <a:rPr lang="ru-RU" dirty="0">
                <a:latin typeface="Arial" pitchFamily="34" charset="0"/>
                <a:cs typeface="Arial" pitchFamily="34" charset="0"/>
              </a:rPr>
            </a:br>
            <a:br>
              <a:rPr lang="ru-RU" dirty="0">
                <a:latin typeface="Arial" pitchFamily="34" charset="0"/>
                <a:cs typeface="Arial" pitchFamily="34" charset="0"/>
              </a:rPr>
            </a:br>
            <a:br>
              <a:rPr lang="ru-RU" dirty="0">
                <a:latin typeface="Arial" pitchFamily="34" charset="0"/>
                <a:cs typeface="Arial" pitchFamily="34" charset="0"/>
              </a:rPr>
            </a:br>
            <a:br>
              <a:rPr lang="ru-RU" dirty="0">
                <a:latin typeface="Arial" pitchFamily="34" charset="0"/>
                <a:cs typeface="Arial" pitchFamily="34" charset="0"/>
              </a:rPr>
            </a:br>
            <a:br>
              <a:rPr lang="ru-RU" dirty="0">
                <a:latin typeface="Arial" pitchFamily="34" charset="0"/>
                <a:cs typeface="Arial" pitchFamily="34" charset="0"/>
              </a:rPr>
            </a:b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  <p:pic>
        <p:nvPicPr>
          <p:cNvPr id="3" name="Рисунок 2" descr="karachaevo-cherkesskaya_coa-mal-al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52" y="338126"/>
            <a:ext cx="3612976" cy="1447800"/>
          </a:xfrm>
          <a:prstGeom prst="rect">
            <a:avLst/>
          </a:prstGeom>
          <a:noFill/>
        </p:spPr>
      </p:pic>
      <p:pic>
        <p:nvPicPr>
          <p:cNvPr id="4" name="Рисунок 3" descr="C:\Users\User\AppData\Local\Microsoft\Windows\INetCache\Content.Word\75le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42" y="285728"/>
            <a:ext cx="1571636" cy="1500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3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2161" y="6171437"/>
            <a:ext cx="670560" cy="502920"/>
          </a:xfrm>
          <a:custGeom>
            <a:avLst/>
            <a:gdLst/>
            <a:ahLst/>
            <a:cxnLst/>
            <a:rect l="l" t="t" r="r" b="b"/>
            <a:pathLst>
              <a:path w="670559" h="502920">
                <a:moveTo>
                  <a:pt x="0" y="251460"/>
                </a:moveTo>
                <a:lnTo>
                  <a:pt x="4388" y="210672"/>
                </a:lnTo>
                <a:lnTo>
                  <a:pt x="17093" y="171980"/>
                </a:lnTo>
                <a:lnTo>
                  <a:pt x="37424" y="135900"/>
                </a:lnTo>
                <a:lnTo>
                  <a:pt x="64690" y="102952"/>
                </a:lnTo>
                <a:lnTo>
                  <a:pt x="98202" y="73652"/>
                </a:lnTo>
                <a:lnTo>
                  <a:pt x="137269" y="48518"/>
                </a:lnTo>
                <a:lnTo>
                  <a:pt x="181201" y="28068"/>
                </a:lnTo>
                <a:lnTo>
                  <a:pt x="229307" y="12819"/>
                </a:lnTo>
                <a:lnTo>
                  <a:pt x="280896" y="3291"/>
                </a:lnTo>
                <a:lnTo>
                  <a:pt x="335280" y="0"/>
                </a:lnTo>
                <a:lnTo>
                  <a:pt x="389663" y="3291"/>
                </a:lnTo>
                <a:lnTo>
                  <a:pt x="441252" y="12819"/>
                </a:lnTo>
                <a:lnTo>
                  <a:pt x="489358" y="28068"/>
                </a:lnTo>
                <a:lnTo>
                  <a:pt x="533290" y="48518"/>
                </a:lnTo>
                <a:lnTo>
                  <a:pt x="572357" y="73652"/>
                </a:lnTo>
                <a:lnTo>
                  <a:pt x="605869" y="102952"/>
                </a:lnTo>
                <a:lnTo>
                  <a:pt x="633135" y="135900"/>
                </a:lnTo>
                <a:lnTo>
                  <a:pt x="653466" y="171980"/>
                </a:lnTo>
                <a:lnTo>
                  <a:pt x="666171" y="210672"/>
                </a:lnTo>
                <a:lnTo>
                  <a:pt x="670560" y="251460"/>
                </a:lnTo>
                <a:lnTo>
                  <a:pt x="666171" y="292247"/>
                </a:lnTo>
                <a:lnTo>
                  <a:pt x="653466" y="330939"/>
                </a:lnTo>
                <a:lnTo>
                  <a:pt x="633135" y="367019"/>
                </a:lnTo>
                <a:lnTo>
                  <a:pt x="605869" y="399967"/>
                </a:lnTo>
                <a:lnTo>
                  <a:pt x="572357" y="429267"/>
                </a:lnTo>
                <a:lnTo>
                  <a:pt x="533290" y="454401"/>
                </a:lnTo>
                <a:lnTo>
                  <a:pt x="489358" y="474851"/>
                </a:lnTo>
                <a:lnTo>
                  <a:pt x="441252" y="490100"/>
                </a:lnTo>
                <a:lnTo>
                  <a:pt x="389663" y="499628"/>
                </a:lnTo>
                <a:lnTo>
                  <a:pt x="335280" y="502920"/>
                </a:lnTo>
                <a:lnTo>
                  <a:pt x="280896" y="499628"/>
                </a:lnTo>
                <a:lnTo>
                  <a:pt x="229307" y="490100"/>
                </a:lnTo>
                <a:lnTo>
                  <a:pt x="181201" y="474851"/>
                </a:lnTo>
                <a:lnTo>
                  <a:pt x="137269" y="454401"/>
                </a:lnTo>
                <a:lnTo>
                  <a:pt x="98202" y="429267"/>
                </a:lnTo>
                <a:lnTo>
                  <a:pt x="64690" y="399967"/>
                </a:lnTo>
                <a:lnTo>
                  <a:pt x="37424" y="367019"/>
                </a:lnTo>
                <a:lnTo>
                  <a:pt x="17093" y="330939"/>
                </a:lnTo>
                <a:lnTo>
                  <a:pt x="4388" y="292247"/>
                </a:lnTo>
                <a:lnTo>
                  <a:pt x="0" y="25146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9336" y="6281724"/>
            <a:ext cx="157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2161" y="6171437"/>
            <a:ext cx="670560" cy="502920"/>
          </a:xfrm>
          <a:custGeom>
            <a:avLst/>
            <a:gdLst/>
            <a:ahLst/>
            <a:cxnLst/>
            <a:rect l="l" t="t" r="r" b="b"/>
            <a:pathLst>
              <a:path w="670559" h="502920">
                <a:moveTo>
                  <a:pt x="0" y="251460"/>
                </a:moveTo>
                <a:lnTo>
                  <a:pt x="4388" y="210672"/>
                </a:lnTo>
                <a:lnTo>
                  <a:pt x="17093" y="171980"/>
                </a:lnTo>
                <a:lnTo>
                  <a:pt x="37424" y="135900"/>
                </a:lnTo>
                <a:lnTo>
                  <a:pt x="64690" y="102952"/>
                </a:lnTo>
                <a:lnTo>
                  <a:pt x="98202" y="73652"/>
                </a:lnTo>
                <a:lnTo>
                  <a:pt x="137269" y="48518"/>
                </a:lnTo>
                <a:lnTo>
                  <a:pt x="181201" y="28068"/>
                </a:lnTo>
                <a:lnTo>
                  <a:pt x="229307" y="12819"/>
                </a:lnTo>
                <a:lnTo>
                  <a:pt x="280896" y="3291"/>
                </a:lnTo>
                <a:lnTo>
                  <a:pt x="335280" y="0"/>
                </a:lnTo>
                <a:lnTo>
                  <a:pt x="389663" y="3291"/>
                </a:lnTo>
                <a:lnTo>
                  <a:pt x="441252" y="12819"/>
                </a:lnTo>
                <a:lnTo>
                  <a:pt x="489358" y="28068"/>
                </a:lnTo>
                <a:lnTo>
                  <a:pt x="533290" y="48518"/>
                </a:lnTo>
                <a:lnTo>
                  <a:pt x="572357" y="73652"/>
                </a:lnTo>
                <a:lnTo>
                  <a:pt x="605869" y="102952"/>
                </a:lnTo>
                <a:lnTo>
                  <a:pt x="633135" y="135900"/>
                </a:lnTo>
                <a:lnTo>
                  <a:pt x="653466" y="171980"/>
                </a:lnTo>
                <a:lnTo>
                  <a:pt x="666171" y="210672"/>
                </a:lnTo>
                <a:lnTo>
                  <a:pt x="670560" y="251460"/>
                </a:lnTo>
                <a:lnTo>
                  <a:pt x="666171" y="292247"/>
                </a:lnTo>
                <a:lnTo>
                  <a:pt x="653466" y="330939"/>
                </a:lnTo>
                <a:lnTo>
                  <a:pt x="633135" y="367019"/>
                </a:lnTo>
                <a:lnTo>
                  <a:pt x="605869" y="399967"/>
                </a:lnTo>
                <a:lnTo>
                  <a:pt x="572357" y="429267"/>
                </a:lnTo>
                <a:lnTo>
                  <a:pt x="533290" y="454401"/>
                </a:lnTo>
                <a:lnTo>
                  <a:pt x="489358" y="474851"/>
                </a:lnTo>
                <a:lnTo>
                  <a:pt x="441252" y="490100"/>
                </a:lnTo>
                <a:lnTo>
                  <a:pt x="389663" y="499628"/>
                </a:lnTo>
                <a:lnTo>
                  <a:pt x="335280" y="502920"/>
                </a:lnTo>
                <a:lnTo>
                  <a:pt x="280896" y="499628"/>
                </a:lnTo>
                <a:lnTo>
                  <a:pt x="229307" y="490100"/>
                </a:lnTo>
                <a:lnTo>
                  <a:pt x="181201" y="474851"/>
                </a:lnTo>
                <a:lnTo>
                  <a:pt x="137269" y="454401"/>
                </a:lnTo>
                <a:lnTo>
                  <a:pt x="98202" y="429267"/>
                </a:lnTo>
                <a:lnTo>
                  <a:pt x="64690" y="399967"/>
                </a:lnTo>
                <a:lnTo>
                  <a:pt x="37424" y="367019"/>
                </a:lnTo>
                <a:lnTo>
                  <a:pt x="17093" y="330939"/>
                </a:lnTo>
                <a:lnTo>
                  <a:pt x="4388" y="292247"/>
                </a:lnTo>
                <a:lnTo>
                  <a:pt x="0" y="25146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9718" y="6281724"/>
            <a:ext cx="158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013" y="234442"/>
            <a:ext cx="24003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080" indent="-538480">
              <a:lnSpc>
                <a:spcPct val="100000"/>
              </a:lnSpc>
              <a:spcBef>
                <a:spcPts val="95"/>
              </a:spcBef>
            </a:pPr>
            <a:r>
              <a:rPr lang="ru-RU" sz="1800" spc="-5" dirty="0"/>
              <a:t>   </a:t>
            </a:r>
            <a:r>
              <a:rPr sz="1800" spc="-5" dirty="0" err="1"/>
              <a:t>Региональный</a:t>
            </a:r>
            <a:r>
              <a:rPr sz="1800" spc="-5" dirty="0"/>
              <a:t>  уровень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94196" y="241757"/>
            <a:ext cx="5501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Меры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обеспечению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снижения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бюрократической</a:t>
            </a:r>
            <a:r>
              <a:rPr sz="1400" spc="-5" dirty="0">
                <a:latin typeface="Times New Roman"/>
                <a:cs typeface="Times New Roman"/>
              </a:rPr>
              <a:t> нагрузки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педагогических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работников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образовательных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организаций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9228" y="882522"/>
            <a:ext cx="575119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Приказ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Министерства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образования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ауки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endParaRPr lang="ru-RU" sz="1400" b="1" spc="5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>
                <a:latin typeface="Times New Roman"/>
                <a:cs typeface="Times New Roman"/>
              </a:rPr>
              <a:t>Карачаево-Черкесской Республики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от</a:t>
            </a:r>
            <a:r>
              <a:rPr lang="ru-RU" sz="1400" b="1" dirty="0">
                <a:latin typeface="Times New Roman"/>
                <a:cs typeface="Times New Roman"/>
              </a:rPr>
              <a:t> 30.05.2023 № 465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346" y="405511"/>
            <a:ext cx="20834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Утвержде</a:t>
            </a:r>
            <a:r>
              <a:rPr b="1" spc="-15" dirty="0">
                <a:latin typeface="Times New Roman"/>
                <a:cs typeface="Times New Roman"/>
              </a:rPr>
              <a:t>н</a:t>
            </a:r>
            <a:r>
              <a:rPr b="1" spc="-5" dirty="0">
                <a:latin typeface="Times New Roman"/>
                <a:cs typeface="Times New Roman"/>
              </a:rPr>
              <a:t>ы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14600" y="53009"/>
            <a:ext cx="6231710" cy="4899991"/>
            <a:chOff x="2896361" y="20574"/>
            <a:chExt cx="6362954" cy="6228715"/>
          </a:xfrm>
        </p:grpSpPr>
        <p:sp>
          <p:nvSpPr>
            <p:cNvPr id="9" name="object 9"/>
            <p:cNvSpPr/>
            <p:nvPr/>
          </p:nvSpPr>
          <p:spPr>
            <a:xfrm>
              <a:off x="2896361" y="20574"/>
              <a:ext cx="45720" cy="6228715"/>
            </a:xfrm>
            <a:custGeom>
              <a:avLst/>
              <a:gdLst/>
              <a:ahLst/>
              <a:cxnLst/>
              <a:rect l="l" t="t" r="r" b="b"/>
              <a:pathLst>
                <a:path w="45719" h="6228715">
                  <a:moveTo>
                    <a:pt x="45719" y="0"/>
                  </a:moveTo>
                  <a:lnTo>
                    <a:pt x="0" y="0"/>
                  </a:lnTo>
                  <a:lnTo>
                    <a:pt x="0" y="6228588"/>
                  </a:lnTo>
                  <a:lnTo>
                    <a:pt x="45719" y="6228588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6361" y="20574"/>
              <a:ext cx="45720" cy="6228715"/>
            </a:xfrm>
            <a:custGeom>
              <a:avLst/>
              <a:gdLst/>
              <a:ahLst/>
              <a:cxnLst/>
              <a:rect l="l" t="t" r="r" b="b"/>
              <a:pathLst>
                <a:path w="45719" h="6228715">
                  <a:moveTo>
                    <a:pt x="0" y="6228588"/>
                  </a:moveTo>
                  <a:lnTo>
                    <a:pt x="45719" y="6228588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622858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4361" y="20574"/>
              <a:ext cx="45720" cy="1580515"/>
            </a:xfrm>
            <a:custGeom>
              <a:avLst/>
              <a:gdLst/>
              <a:ahLst/>
              <a:cxnLst/>
              <a:rect l="l" t="t" r="r" b="b"/>
              <a:pathLst>
                <a:path w="45720" h="1580515">
                  <a:moveTo>
                    <a:pt x="0" y="1580388"/>
                  </a:moveTo>
                  <a:lnTo>
                    <a:pt x="45720" y="1580388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580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4361" y="20574"/>
              <a:ext cx="45720" cy="1732914"/>
            </a:xfrm>
            <a:custGeom>
              <a:avLst/>
              <a:gdLst/>
              <a:ahLst/>
              <a:cxnLst/>
              <a:rect l="l" t="t" r="r" b="b"/>
              <a:pathLst>
                <a:path w="45720" h="1732914">
                  <a:moveTo>
                    <a:pt x="0" y="1732788"/>
                  </a:moveTo>
                  <a:lnTo>
                    <a:pt x="45720" y="1732788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73278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6945" y="1600962"/>
              <a:ext cx="3152140" cy="3429000"/>
            </a:xfrm>
            <a:custGeom>
              <a:avLst/>
              <a:gdLst/>
              <a:ahLst/>
              <a:cxnLst/>
              <a:rect l="l" t="t" r="r" b="b"/>
              <a:pathLst>
                <a:path w="3152140" h="3429000">
                  <a:moveTo>
                    <a:pt x="0" y="3429000"/>
                  </a:moveTo>
                  <a:lnTo>
                    <a:pt x="3151632" y="3429000"/>
                  </a:lnTo>
                  <a:lnTo>
                    <a:pt x="3151632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5905" y="1600962"/>
              <a:ext cx="3153410" cy="3429000"/>
            </a:xfrm>
            <a:custGeom>
              <a:avLst/>
              <a:gdLst/>
              <a:ahLst/>
              <a:cxnLst/>
              <a:rect l="l" t="t" r="r" b="b"/>
              <a:pathLst>
                <a:path w="3153409" h="3429000">
                  <a:moveTo>
                    <a:pt x="3153155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3153155" y="3429000"/>
                  </a:lnTo>
                  <a:lnTo>
                    <a:pt x="3153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5905" y="1600962"/>
              <a:ext cx="3153410" cy="3429000"/>
            </a:xfrm>
            <a:custGeom>
              <a:avLst/>
              <a:gdLst/>
              <a:ahLst/>
              <a:cxnLst/>
              <a:rect l="l" t="t" r="r" b="b"/>
              <a:pathLst>
                <a:path w="3153409" h="3429000">
                  <a:moveTo>
                    <a:pt x="0" y="3429000"/>
                  </a:moveTo>
                  <a:lnTo>
                    <a:pt x="3153155" y="3429000"/>
                  </a:lnTo>
                  <a:lnTo>
                    <a:pt x="3153155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72812" y="1990338"/>
            <a:ext cx="5175788" cy="30296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>
                <a:latin typeface="Times New Roman"/>
                <a:cs typeface="Times New Roman"/>
              </a:rPr>
              <a:t>Органам местного самоуправления, осуществляющим управление в сфере образования, расположенным на территории Карачаево-Черкесской Республики:</a:t>
            </a:r>
            <a:r>
              <a:rPr lang="ru-RU" sz="1400" b="1" dirty="0"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  <a:p>
            <a:pPr marL="299085"/>
            <a:endParaRPr lang="ru-RU" sz="1400" dirty="0">
              <a:latin typeface="Times New Roman"/>
              <a:cs typeface="Times New Roman"/>
            </a:endParaRPr>
          </a:p>
          <a:p>
            <a:pPr marL="299085"/>
            <a:r>
              <a:rPr lang="ru-RU" sz="1400" dirty="0">
                <a:latin typeface="Times New Roman"/>
                <a:cs typeface="Times New Roman"/>
              </a:rPr>
              <a:t>Руководствоваться при организации деятельности Приказом </a:t>
            </a:r>
            <a:r>
              <a:rPr lang="ru-RU" sz="1400" dirty="0" err="1">
                <a:latin typeface="Times New Roman"/>
                <a:cs typeface="Times New Roman"/>
              </a:rPr>
              <a:t>Минпросвещния</a:t>
            </a:r>
            <a:r>
              <a:rPr lang="ru-RU" sz="1400" dirty="0">
                <a:latin typeface="Times New Roman"/>
                <a:cs typeface="Times New Roman"/>
              </a:rPr>
              <a:t> России от 21.07.2022 № 582. </a:t>
            </a:r>
          </a:p>
          <a:p>
            <a:pPr marL="299085" marR="135890" indent="-287020">
              <a:lnSpc>
                <a:spcPct val="100000"/>
              </a:lnSpc>
              <a:spcBef>
                <a:spcPts val="10"/>
              </a:spcBef>
              <a:tabLst>
                <a:tab pos="299085" algn="l"/>
                <a:tab pos="299720" algn="l"/>
              </a:tabLst>
            </a:pPr>
            <a:r>
              <a:rPr lang="ru-RU" sz="1400" dirty="0">
                <a:latin typeface="Times New Roman"/>
                <a:cs typeface="Times New Roman"/>
              </a:rPr>
              <a:t>Определить</a:t>
            </a:r>
            <a:r>
              <a:rPr lang="ru-RU" sz="1400" spc="-4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ответственное</a:t>
            </a:r>
            <a:r>
              <a:rPr lang="ru-RU" sz="1400" spc="-3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лицо</a:t>
            </a:r>
            <a:r>
              <a:rPr lang="ru-RU" sz="1400" spc="-45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за </a:t>
            </a:r>
            <a:r>
              <a:rPr lang="ru-RU" sz="1400" spc="-33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обеспечение</a:t>
            </a:r>
            <a:r>
              <a:rPr lang="ru-RU" sz="1400" spc="-4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соблюдения </a:t>
            </a:r>
            <a:r>
              <a:rPr lang="ru-RU" sz="1400" dirty="0">
                <a:latin typeface="Agency FB" pitchFamily="34" charset="0"/>
                <a:cs typeface="Times New Roman" pitchFamily="18" charset="0"/>
              </a:rPr>
              <a:t>действ</a:t>
            </a:r>
            <a:r>
              <a:rPr lang="ru-RU" sz="1400" spc="-25" dirty="0">
                <a:latin typeface="Agency FB" pitchFamily="34" charset="0"/>
                <a:cs typeface="Times New Roman" pitchFamily="18" charset="0"/>
              </a:rPr>
              <a:t>у</a:t>
            </a:r>
            <a:r>
              <a:rPr lang="ru-RU" sz="1400" spc="-5" dirty="0">
                <a:latin typeface="Agency FB" pitchFamily="34" charset="0"/>
                <a:cs typeface="Times New Roman" pitchFamily="18" charset="0"/>
              </a:rPr>
              <a:t>ю</a:t>
            </a:r>
            <a:r>
              <a:rPr lang="ru-RU" sz="1400" dirty="0">
                <a:latin typeface="Agency FB" pitchFamily="34" charset="0"/>
                <a:cs typeface="Times New Roman" pitchFamily="18" charset="0"/>
              </a:rPr>
              <a:t>щего</a:t>
            </a:r>
            <a:r>
              <a:rPr lang="ru-RU" sz="1400" spc="5" dirty="0">
                <a:latin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cs typeface="Times New Roman"/>
              </a:rPr>
              <a:t>з</a:t>
            </a:r>
            <a:r>
              <a:rPr lang="ru-RU" sz="1400" dirty="0">
                <a:latin typeface="Times New Roman"/>
                <a:cs typeface="Times New Roman"/>
              </a:rPr>
              <a:t>ак</a:t>
            </a:r>
            <a:r>
              <a:rPr lang="ru-RU" sz="1400" spc="5" dirty="0">
                <a:latin typeface="Times New Roman"/>
                <a:cs typeface="Times New Roman"/>
              </a:rPr>
              <a:t>о</a:t>
            </a:r>
            <a:r>
              <a:rPr lang="ru-RU" sz="1400" dirty="0">
                <a:latin typeface="Times New Roman"/>
                <a:cs typeface="Times New Roman"/>
              </a:rPr>
              <a:t>нодате</a:t>
            </a:r>
            <a:r>
              <a:rPr lang="ru-RU" sz="1400" spc="-5" dirty="0">
                <a:latin typeface="Times New Roman"/>
                <a:cs typeface="Times New Roman"/>
              </a:rPr>
              <a:t>ль</a:t>
            </a:r>
            <a:r>
              <a:rPr lang="ru-RU" sz="1400" dirty="0">
                <a:latin typeface="Times New Roman"/>
                <a:cs typeface="Times New Roman"/>
              </a:rPr>
              <a:t>ства</a:t>
            </a:r>
            <a:r>
              <a:rPr lang="ru-RU" sz="1400" spc="-3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в	части</a:t>
            </a:r>
            <a:r>
              <a:rPr lang="ru-RU" sz="1400" spc="-35" dirty="0">
                <a:latin typeface="Times New Roman"/>
                <a:cs typeface="Times New Roman"/>
              </a:rPr>
              <a:t> 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окументационной</a:t>
            </a:r>
            <a:r>
              <a:rPr lang="ru-RU" sz="1400" spc="-25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нагрузки </a:t>
            </a:r>
            <a:r>
              <a:rPr lang="ru-RU" sz="1400" dirty="0">
                <a:latin typeface="Times New Roman"/>
                <a:cs typeface="Times New Roman"/>
              </a:rPr>
              <a:t>педагогов.</a:t>
            </a:r>
            <a:r>
              <a:rPr lang="ru-RU" sz="1400" spc="-5" dirty="0">
                <a:latin typeface="Times New Roman"/>
                <a:cs typeface="Times New Roman"/>
              </a:rPr>
              <a:t> </a:t>
            </a:r>
          </a:p>
          <a:p>
            <a:pPr marL="299085" marR="135890" indent="-287020">
              <a:lnSpc>
                <a:spcPct val="100000"/>
              </a:lnSpc>
              <a:spcBef>
                <a:spcPts val="10"/>
              </a:spcBef>
              <a:tabLst>
                <a:tab pos="299085" algn="l"/>
                <a:tab pos="299720" algn="l"/>
              </a:tabLst>
            </a:pPr>
            <a:r>
              <a:rPr lang="ru-RU" sz="1400" spc="-5" dirty="0">
                <a:latin typeface="Times New Roman"/>
                <a:cs typeface="Times New Roman"/>
              </a:rPr>
              <a:t>Организовать работу горячей </a:t>
            </a:r>
            <a:r>
              <a:rPr lang="ru-RU" sz="1400" dirty="0">
                <a:latin typeface="Times New Roman"/>
                <a:cs typeface="Times New Roman"/>
              </a:rPr>
              <a:t>линии </a:t>
            </a:r>
            <a:r>
              <a:rPr lang="ru-RU" sz="1400" spc="-28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по</a:t>
            </a:r>
            <a:r>
              <a:rPr lang="ru-RU" sz="1400" spc="-20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вопросу снижения бюрократической </a:t>
            </a:r>
            <a:r>
              <a:rPr lang="ru-RU" sz="1400" spc="-10" dirty="0">
                <a:latin typeface="Times New Roman"/>
                <a:cs typeface="Times New Roman"/>
              </a:rPr>
              <a:t>нагрузки </a:t>
            </a:r>
            <a:r>
              <a:rPr lang="ru-RU" sz="1400" spc="-5" dirty="0">
                <a:latin typeface="Times New Roman"/>
                <a:cs typeface="Times New Roman"/>
              </a:rPr>
              <a:t>педагогических  работников муниципальных образовательных организаций</a:t>
            </a:r>
            <a:r>
              <a:rPr lang="ru-RU" sz="1400" spc="-10" dirty="0">
                <a:latin typeface="Times New Roman"/>
                <a:cs typeface="Times New Roman"/>
              </a:rPr>
              <a:t>.</a:t>
            </a:r>
          </a:p>
          <a:p>
            <a:pPr marL="299085"/>
            <a:endParaRPr lang="ru-RU" sz="14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lang="ru-RU" sz="1400" dirty="0"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54863" y="1534812"/>
            <a:ext cx="3343704" cy="2958098"/>
          </a:xfrm>
          <a:custGeom>
            <a:avLst/>
            <a:gdLst/>
            <a:ahLst/>
            <a:cxnLst/>
            <a:rect l="l" t="t" r="r" b="b"/>
            <a:pathLst>
              <a:path w="2971800" h="3644265">
                <a:moveTo>
                  <a:pt x="0" y="3643884"/>
                </a:moveTo>
                <a:lnTo>
                  <a:pt x="2971800" y="3643884"/>
                </a:lnTo>
                <a:lnTo>
                  <a:pt x="2971800" y="0"/>
                </a:lnTo>
                <a:lnTo>
                  <a:pt x="0" y="0"/>
                </a:lnTo>
                <a:lnTo>
                  <a:pt x="0" y="364388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53400" y="1913782"/>
            <a:ext cx="3867023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6430" marR="201295" indent="-42672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latin typeface="Times New Roman"/>
                <a:cs typeface="Times New Roman"/>
              </a:rPr>
              <a:t>Руководителям ОО:</a:t>
            </a:r>
            <a:endParaRPr sz="1400" dirty="0">
              <a:latin typeface="Times New Roman"/>
              <a:cs typeface="Times New Roman"/>
            </a:endParaRPr>
          </a:p>
          <a:p>
            <a:pPr marL="299085" marR="135890" indent="-287020">
              <a:spcBef>
                <a:spcPts val="10"/>
              </a:spcBef>
              <a:tabLst>
                <a:tab pos="299085" algn="l"/>
                <a:tab pos="299720" algn="l"/>
              </a:tabLst>
            </a:pPr>
            <a:r>
              <a:rPr lang="ru-RU" sz="1400" dirty="0">
                <a:latin typeface="Times New Roman"/>
                <a:cs typeface="Times New Roman"/>
              </a:rPr>
              <a:t>Обеспечить </a:t>
            </a:r>
            <a:r>
              <a:rPr lang="ru-RU" sz="1400" spc="-5" dirty="0">
                <a:latin typeface="Times New Roman"/>
                <a:cs typeface="Times New Roman"/>
              </a:rPr>
              <a:t>внесение </a:t>
            </a:r>
            <a:r>
              <a:rPr lang="ru-RU" sz="1400" dirty="0">
                <a:latin typeface="Times New Roman"/>
                <a:cs typeface="Times New Roman"/>
              </a:rPr>
              <a:t>изменений в должностные</a:t>
            </a:r>
            <a:r>
              <a:rPr lang="ru-RU" sz="1400" spc="-7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инструкции</a:t>
            </a:r>
            <a:r>
              <a:rPr lang="ru-RU" sz="1400" spc="-6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учителя- </a:t>
            </a:r>
            <a:r>
              <a:rPr lang="ru-RU" sz="1400" spc="-335" dirty="0">
                <a:latin typeface="Times New Roman"/>
                <a:cs typeface="Times New Roman"/>
              </a:rPr>
              <a:t>п</a:t>
            </a:r>
            <a:r>
              <a:rPr lang="ru-RU" sz="1400" dirty="0">
                <a:latin typeface="Times New Roman"/>
                <a:cs typeface="Times New Roman"/>
              </a:rPr>
              <a:t>редметника</a:t>
            </a:r>
            <a:r>
              <a:rPr lang="ru-RU" sz="1400" spc="-4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и</a:t>
            </a:r>
            <a:r>
              <a:rPr lang="ru-RU" sz="1400" spc="-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классного р</a:t>
            </a:r>
            <a:r>
              <a:rPr lang="ru-RU" sz="1400" spc="-5" dirty="0">
                <a:latin typeface="Times New Roman"/>
                <a:cs typeface="Times New Roman"/>
              </a:rPr>
              <a:t>уководителя</a:t>
            </a:r>
            <a:r>
              <a:rPr lang="ru-RU" sz="1400" spc="-3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в</a:t>
            </a:r>
            <a:r>
              <a:rPr lang="ru-RU" sz="1400" spc="-1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разделе «Должностные</a:t>
            </a:r>
            <a:r>
              <a:rPr lang="ru-RU" sz="1400" spc="-6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обязанности», определив</a:t>
            </a:r>
            <a:r>
              <a:rPr lang="ru-RU" sz="1400" spc="-3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перечень</a:t>
            </a:r>
            <a:r>
              <a:rPr lang="ru-RU" sz="1400" spc="-35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документов, </a:t>
            </a:r>
            <a:r>
              <a:rPr lang="ru-RU" sz="1400" dirty="0">
                <a:latin typeface="Times New Roman"/>
                <a:cs typeface="Times New Roman"/>
              </a:rPr>
              <a:t>которые</a:t>
            </a:r>
            <a:r>
              <a:rPr lang="ru-RU" sz="1400" spc="-45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должен</a:t>
            </a:r>
            <a:r>
              <a:rPr lang="ru-RU" sz="1400" spc="-3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заполнять</a:t>
            </a:r>
            <a:r>
              <a:rPr lang="ru-RU" sz="1400" spc="-3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педагог.</a:t>
            </a:r>
          </a:p>
          <a:p>
            <a:pPr marL="299085" marR="135890" indent="-287020">
              <a:spcBef>
                <a:spcPts val="10"/>
              </a:spcBef>
              <a:tabLst>
                <a:tab pos="299085" algn="l"/>
                <a:tab pos="299720" algn="l"/>
              </a:tabLst>
            </a:pPr>
            <a:r>
              <a:rPr lang="ru-RU" sz="1400" spc="-5" dirty="0">
                <a:latin typeface="Times New Roman"/>
                <a:cs typeface="Times New Roman"/>
              </a:rPr>
              <a:t>Утвердить перечень  документации, подготовка которой  осуществляется педагогическими  работниками при реализации основных общеобразовательных программ</a:t>
            </a:r>
          </a:p>
          <a:p>
            <a:pPr marL="299085" marR="4889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3458" y="5762955"/>
            <a:ext cx="27317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58623"/>
            <a:ext cx="11745365" cy="181588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br>
              <a:rPr lang="ru-RU" sz="1800" dirty="0"/>
            </a:br>
            <a:r>
              <a:rPr lang="ru-RU" sz="1600" spc="-5" dirty="0"/>
              <a:t>Приказ</a:t>
            </a:r>
            <a:r>
              <a:rPr lang="ru-RU" sz="1600" spc="5" dirty="0"/>
              <a:t> </a:t>
            </a:r>
            <a:r>
              <a:rPr lang="ru-RU" sz="1600" dirty="0"/>
              <a:t>Министерства</a:t>
            </a:r>
            <a:r>
              <a:rPr lang="ru-RU" sz="1600" spc="10" dirty="0"/>
              <a:t> </a:t>
            </a:r>
            <a:r>
              <a:rPr lang="ru-RU" sz="1600" spc="-5" dirty="0"/>
              <a:t>образования</a:t>
            </a:r>
            <a:r>
              <a:rPr lang="ru-RU" sz="1600" spc="-15" dirty="0"/>
              <a:t> </a:t>
            </a:r>
            <a:r>
              <a:rPr lang="ru-RU" sz="1600" dirty="0"/>
              <a:t>и</a:t>
            </a:r>
            <a:r>
              <a:rPr lang="ru-RU" sz="1600" spc="10" dirty="0"/>
              <a:t> </a:t>
            </a:r>
            <a:r>
              <a:rPr lang="ru-RU" sz="1600" dirty="0"/>
              <a:t>Науки</a:t>
            </a:r>
            <a:r>
              <a:rPr lang="ru-RU" sz="1600" spc="5" dirty="0"/>
              <a:t> </a:t>
            </a:r>
            <a:br>
              <a:rPr lang="ru-RU" sz="1600" spc="5" dirty="0"/>
            </a:br>
            <a:r>
              <a:rPr lang="ru-RU" sz="1600" spc="-5" dirty="0"/>
              <a:t>Карачаево-Черкесской Республики</a:t>
            </a:r>
            <a:r>
              <a:rPr lang="ru-RU" sz="1600" dirty="0"/>
              <a:t> от 30.05.2023 № 465</a:t>
            </a:r>
            <a:br>
              <a:rPr lang="ru-RU" sz="1600" dirty="0"/>
            </a:br>
            <a:r>
              <a:rPr lang="ru-RU" sz="1600" dirty="0"/>
              <a:t>«Меры</a:t>
            </a:r>
            <a:r>
              <a:rPr lang="ru-RU" sz="1600" spc="-10" dirty="0"/>
              <a:t> </a:t>
            </a:r>
            <a:r>
              <a:rPr lang="ru-RU" sz="1600" dirty="0"/>
              <a:t>по</a:t>
            </a:r>
            <a:r>
              <a:rPr lang="ru-RU" sz="1600" spc="-5" dirty="0"/>
              <a:t> </a:t>
            </a:r>
            <a:r>
              <a:rPr lang="ru-RU" sz="1600" dirty="0"/>
              <a:t>обеспечению</a:t>
            </a:r>
            <a:r>
              <a:rPr lang="ru-RU" sz="1600" spc="-40" dirty="0"/>
              <a:t> </a:t>
            </a:r>
            <a:r>
              <a:rPr lang="ru-RU" sz="1600" dirty="0"/>
              <a:t>снижения</a:t>
            </a:r>
            <a:r>
              <a:rPr lang="ru-RU" sz="1600" spc="-20" dirty="0"/>
              <a:t> </a:t>
            </a:r>
            <a:r>
              <a:rPr lang="ru-RU" sz="1600" dirty="0"/>
              <a:t>бюрократической</a:t>
            </a:r>
            <a:r>
              <a:rPr lang="ru-RU" sz="1600" spc="-5" dirty="0"/>
              <a:t> нагрузки</a:t>
            </a:r>
            <a:r>
              <a:rPr lang="ru-RU" sz="1600" spc="-30" dirty="0"/>
              <a:t> </a:t>
            </a:r>
            <a:r>
              <a:rPr lang="ru-RU" sz="1600" spc="-5" dirty="0"/>
              <a:t>на</a:t>
            </a:r>
            <a:br>
              <a:rPr lang="ru-RU" sz="1600" dirty="0"/>
            </a:br>
            <a:r>
              <a:rPr lang="ru-RU" sz="1600" dirty="0"/>
              <a:t>педагогических</a:t>
            </a:r>
            <a:r>
              <a:rPr lang="ru-RU" sz="1600" spc="-50" dirty="0"/>
              <a:t> </a:t>
            </a:r>
            <a:r>
              <a:rPr lang="ru-RU" sz="1600" dirty="0"/>
              <a:t>работников</a:t>
            </a:r>
            <a:r>
              <a:rPr lang="ru-RU" sz="1600" spc="-40" dirty="0"/>
              <a:t> </a:t>
            </a:r>
            <a:r>
              <a:rPr lang="ru-RU" sz="1600" dirty="0"/>
              <a:t>образовательных</a:t>
            </a:r>
            <a:r>
              <a:rPr lang="ru-RU" sz="1600" spc="-40" dirty="0"/>
              <a:t> </a:t>
            </a:r>
            <a:r>
              <a:rPr lang="ru-RU" sz="1600" dirty="0"/>
              <a:t>организаций»</a:t>
            </a:r>
            <a:br>
              <a:rPr lang="ru-RU" sz="1600" dirty="0"/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11549582" cy="6934200"/>
          </a:xfrm>
        </p:spPr>
        <p:txBody>
          <a:bodyPr/>
          <a:lstStyle/>
          <a:p>
            <a:r>
              <a:rPr lang="ru-RU" sz="1800" b="0" dirty="0"/>
              <a:t> </a:t>
            </a:r>
          </a:p>
          <a:p>
            <a:pPr algn="ctr"/>
            <a:r>
              <a:rPr lang="ru-RU" sz="1600" b="0" dirty="0"/>
              <a:t>Республиканскому государственному бюджетному учреждению дополнительного профессионального образования </a:t>
            </a:r>
          </a:p>
          <a:p>
            <a:pPr algn="ctr"/>
            <a:r>
              <a:rPr lang="ru-RU" sz="1600" dirty="0"/>
              <a:t>«Карачаево-Черкесский республиканский институт повышения квалификации работников образования»: </a:t>
            </a:r>
          </a:p>
          <a:p>
            <a:pPr algn="ctr"/>
            <a:r>
              <a:rPr lang="ru-RU" sz="1600" b="0" dirty="0"/>
              <a:t>провести анализ запросов, поступающих в образовательные организации от федеральных и региональных, муниципальных структур, отчетности, мониторингов и информационных систем с целью выявления дублирования информации.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Отделу государственной политики, управления </a:t>
            </a:r>
          </a:p>
          <a:p>
            <a:pPr algn="ctr"/>
            <a:r>
              <a:rPr lang="ru-RU" sz="1600" dirty="0"/>
              <a:t>в сфере общего образования и профессионального развития педагогических кадров:</a:t>
            </a:r>
          </a:p>
          <a:p>
            <a:r>
              <a:rPr lang="ru-RU" sz="1600" dirty="0"/>
              <a:t> </a:t>
            </a:r>
            <a:r>
              <a:rPr lang="ru-RU" sz="1600" b="0" dirty="0"/>
              <a:t>Осуществлять контроль в рамках контрольных надзорных мероприятий органов местного самоуправления, осуществляющих управление в сфере образования.</a:t>
            </a:r>
          </a:p>
          <a:p>
            <a:r>
              <a:rPr lang="ru-RU" sz="1600" b="0" dirty="0"/>
              <a:t>Осуществлять контроль (в форме мониторинга) содержания локальных нормативных актов образовательных организаций Карачаево-Черкесской Республики. </a:t>
            </a:r>
          </a:p>
          <a:p>
            <a:r>
              <a:rPr lang="ru-RU" sz="1600" b="0" dirty="0"/>
              <a:t>Организовать работу горячей линии по вопросу снижения бюрократической нагрузки на педагогических работников образовательных организаций, реализующих основные общеобразовательные программы, расположенных на территории Карачаево-Черкесской Республики.</a:t>
            </a:r>
          </a:p>
          <a:p>
            <a:endParaRPr lang="ru-RU" sz="1600" b="0" dirty="0"/>
          </a:p>
          <a:p>
            <a:endParaRPr lang="ru-RU" sz="1600" b="0" dirty="0"/>
          </a:p>
          <a:p>
            <a:endParaRPr lang="ru-RU" sz="1800" b="0" dirty="0"/>
          </a:p>
          <a:p>
            <a:endParaRPr lang="ru-RU" sz="1800" b="0" dirty="0"/>
          </a:p>
          <a:p>
            <a:endParaRPr lang="ru-RU" sz="1800" b="0" dirty="0"/>
          </a:p>
          <a:p>
            <a:endParaRPr lang="ru-RU" sz="1800" b="0" dirty="0"/>
          </a:p>
          <a:p>
            <a:endParaRPr lang="ru-RU" sz="1800" b="0" dirty="0"/>
          </a:p>
          <a:p>
            <a:endParaRPr lang="ru-RU" sz="1800" b="0" dirty="0"/>
          </a:p>
          <a:p>
            <a:endParaRPr lang="ru-RU" sz="1800" b="0" dirty="0"/>
          </a:p>
          <a:p>
            <a:endParaRPr lang="ru-RU" sz="1800" b="0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63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307340" y="274022"/>
            <a:ext cx="1107330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9361805" algn="l"/>
              </a:tabLst>
            </a:pPr>
            <a:r>
              <a:rPr sz="1800" kern="1200" spc="-5" dirty="0" err="1">
                <a:ea typeface="+mn-ea"/>
              </a:rPr>
              <a:t>Рекомендации</a:t>
            </a:r>
            <a:r>
              <a:rPr sz="1800" kern="1200" spc="-5" dirty="0">
                <a:ea typeface="+mn-ea"/>
              </a:rPr>
              <a:t> </a:t>
            </a:r>
            <a:br>
              <a:rPr lang="ru-RU" sz="1800" kern="1200" spc="-5" dirty="0">
                <a:ea typeface="+mn-ea"/>
              </a:rPr>
            </a:br>
            <a:r>
              <a:rPr sz="1800" kern="1200" spc="-5" dirty="0" err="1">
                <a:ea typeface="+mn-ea"/>
              </a:rPr>
              <a:t>по</a:t>
            </a:r>
            <a:r>
              <a:rPr sz="1800" kern="1200" spc="-5" dirty="0">
                <a:ea typeface="+mn-ea"/>
              </a:rPr>
              <a:t> </a:t>
            </a:r>
            <a:r>
              <a:rPr sz="1800" kern="1200" spc="-5" dirty="0" err="1">
                <a:ea typeface="+mn-ea"/>
              </a:rPr>
              <a:t>оптимизации</a:t>
            </a:r>
            <a:r>
              <a:rPr sz="1800" kern="1200" spc="-5" dirty="0">
                <a:ea typeface="+mn-ea"/>
              </a:rPr>
              <a:t> </a:t>
            </a:r>
            <a:r>
              <a:rPr sz="1800" kern="1200" spc="-5" dirty="0" err="1">
                <a:ea typeface="+mn-ea"/>
              </a:rPr>
              <a:t>документарной</a:t>
            </a:r>
            <a:r>
              <a:rPr sz="1800" kern="1200" spc="-5" dirty="0">
                <a:ea typeface="+mn-ea"/>
              </a:rPr>
              <a:t> </a:t>
            </a:r>
            <a:r>
              <a:rPr sz="1800" kern="1200" spc="-5" dirty="0" err="1">
                <a:ea typeface="+mn-ea"/>
              </a:rPr>
              <a:t>нагрузки</a:t>
            </a:r>
            <a:r>
              <a:rPr lang="ru-RU" sz="1800" kern="1200" spc="-5" dirty="0">
                <a:ea typeface="+mn-ea"/>
              </a:rPr>
              <a:t> на </a:t>
            </a:r>
            <a:r>
              <a:rPr sz="1800" kern="1200" spc="-5" dirty="0" err="1">
                <a:ea typeface="+mn-ea"/>
              </a:rPr>
              <a:t>учителей</a:t>
            </a:r>
            <a:r>
              <a:rPr sz="1800" kern="1200" spc="-5" dirty="0">
                <a:ea typeface="+mn-ea"/>
              </a:rPr>
              <a:t> в </a:t>
            </a:r>
            <a:r>
              <a:rPr lang="ru-RU" sz="1800" kern="1200" spc="-5" dirty="0">
                <a:ea typeface="+mn-ea"/>
              </a:rPr>
              <a:t>образовательных организациях</a:t>
            </a:r>
            <a:endParaRPr sz="1800" kern="1200" spc="-5" dirty="0">
              <a:ea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124466"/>
            <a:ext cx="11696065" cy="3602268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10"/>
              </a:spcBef>
            </a:pPr>
            <a:r>
              <a:rPr sz="1600" b="1" spc="-10" dirty="0">
                <a:latin typeface="Times New Roman"/>
                <a:cs typeface="Times New Roman"/>
              </a:rPr>
              <a:t>Исключить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из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практики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запроса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учителей:</a:t>
            </a:r>
            <a:endParaRPr sz="1600" b="1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конспектов 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(или)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диагностических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карт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уроков;</a:t>
            </a:r>
            <a:endParaRPr sz="16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805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планов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подготовки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государственной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итоговой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аттестации,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отчётов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выполнении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т.п.,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как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соответствующие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материалы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случае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составления)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являются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рабочим инструментарием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учителя,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отчётной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документацией,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составление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которой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предусмотрено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должностными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обязанностями;</a:t>
            </a:r>
            <a:endParaRPr sz="1600" dirty="0">
              <a:latin typeface="Times New Roman"/>
              <a:cs typeface="Times New Roman"/>
            </a:endParaRPr>
          </a:p>
          <a:p>
            <a:pPr marL="299085" marR="1276350" indent="-287020">
              <a:lnSpc>
                <a:spcPct val="100000"/>
              </a:lnSpc>
              <a:spcBef>
                <a:spcPts val="795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практику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запроса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учителей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планов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реализации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методической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темы,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отчётов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выполнении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иной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избыточной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документации.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41300" marR="307340" indent="-228600" algn="ctr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Учесть,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что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составление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протоколов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заседаний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педагогического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иных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советов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образовательной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организации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относится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функционалу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lang="ru-RU"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администрации</a:t>
            </a:r>
            <a:r>
              <a:rPr lang="ru-RU" sz="1600" b="1" spc="-5" dirty="0">
                <a:latin typeface="Times New Roman"/>
                <a:cs typeface="Times New Roman"/>
              </a:rPr>
              <a:t> организации.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endParaRPr lang="ru-RU" sz="1600" b="1" dirty="0">
              <a:latin typeface="Times New Roman"/>
              <a:cs typeface="Times New Roman"/>
            </a:endParaRPr>
          </a:p>
          <a:p>
            <a:pPr marL="241300" marR="307340" indent="-228600" algn="ctr">
              <a:lnSpc>
                <a:spcPct val="100000"/>
              </a:lnSpc>
            </a:pPr>
            <a:r>
              <a:rPr lang="ru-RU" sz="1600" b="1" spc="-5" dirty="0">
                <a:latin typeface="Times New Roman"/>
                <a:cs typeface="Times New Roman"/>
              </a:rPr>
              <a:t>Исполнение </a:t>
            </a:r>
            <a:r>
              <a:rPr sz="1600" b="1" spc="-5" dirty="0" err="1">
                <a:latin typeface="Times New Roman"/>
                <a:cs typeface="Times New Roman"/>
              </a:rPr>
              <a:t>функций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секретаря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проведении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таких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мероприятий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 </a:t>
            </a:r>
            <a:r>
              <a:rPr sz="1600" b="1" spc="-5" dirty="0">
                <a:latin typeface="Times New Roman"/>
                <a:cs typeface="Times New Roman"/>
              </a:rPr>
              <a:t> входит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должностные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обязанности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учителей,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связи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чем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может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выполняться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ими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их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письменного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согласия</a:t>
            </a:r>
            <a:r>
              <a:rPr lang="ru-RU" sz="1600" b="1" spc="-5" dirty="0">
                <a:latin typeface="Times New Roman"/>
                <a:cs typeface="Times New Roman"/>
              </a:rPr>
              <a:t> и </a:t>
            </a:r>
            <a:r>
              <a:rPr sz="1600" b="1" spc="-5" dirty="0" err="1">
                <a:latin typeface="Times New Roman"/>
                <a:cs typeface="Times New Roman"/>
              </a:rPr>
              <a:t>за</a:t>
            </a:r>
            <a:r>
              <a:rPr lang="ru-RU" sz="1600" b="1" spc="-5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дополнительную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оплату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труда.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1007" y="1509267"/>
            <a:ext cx="6295593" cy="4970815"/>
            <a:chOff x="614171" y="1532053"/>
            <a:chExt cx="6411469" cy="494995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0945" y="1532053"/>
              <a:ext cx="109726" cy="4949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25640" y="1562100"/>
              <a:ext cx="0" cy="4843145"/>
            </a:xfrm>
            <a:custGeom>
              <a:avLst/>
              <a:gdLst/>
              <a:ahLst/>
              <a:cxnLst/>
              <a:rect l="l" t="t" r="r" b="b"/>
              <a:pathLst>
                <a:path h="4843145">
                  <a:moveTo>
                    <a:pt x="0" y="0"/>
                  </a:moveTo>
                  <a:lnTo>
                    <a:pt x="0" y="48426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1" y="4648187"/>
              <a:ext cx="5993130" cy="9304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9" y="92455"/>
            <a:ext cx="1090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Рекомендации</a:t>
            </a:r>
            <a:r>
              <a:rPr sz="2400" spc="25" dirty="0"/>
              <a:t> </a:t>
            </a:r>
            <a:r>
              <a:rPr sz="2400" spc="-5" dirty="0"/>
              <a:t>по </a:t>
            </a:r>
            <a:r>
              <a:rPr sz="2400" dirty="0"/>
              <a:t>уменьшению</a:t>
            </a:r>
            <a:r>
              <a:rPr sz="2400" spc="30" dirty="0"/>
              <a:t> </a:t>
            </a:r>
            <a:r>
              <a:rPr sz="2400" spc="-5" dirty="0"/>
              <a:t>документарной</a:t>
            </a:r>
            <a:r>
              <a:rPr sz="2400" spc="20" dirty="0"/>
              <a:t> </a:t>
            </a:r>
            <a:r>
              <a:rPr sz="2400" spc="-5" dirty="0"/>
              <a:t>нагрузки</a:t>
            </a:r>
            <a:r>
              <a:rPr sz="2400" spc="20" dirty="0"/>
              <a:t> </a:t>
            </a:r>
            <a:r>
              <a:rPr sz="2400" spc="-5" dirty="0"/>
              <a:t>на </a:t>
            </a:r>
            <a:r>
              <a:rPr sz="2400" dirty="0"/>
              <a:t>уровне</a:t>
            </a:r>
            <a:r>
              <a:rPr sz="2400" spc="5" dirty="0"/>
              <a:t> </a:t>
            </a:r>
            <a:r>
              <a:rPr sz="2400" dirty="0"/>
              <a:t>ОИВ</a:t>
            </a:r>
            <a:r>
              <a:rPr sz="2400" spc="-20" dirty="0"/>
              <a:t> </a:t>
            </a:r>
            <a:r>
              <a:rPr sz="2400" dirty="0"/>
              <a:t>и</a:t>
            </a:r>
            <a:r>
              <a:rPr sz="2400" spc="10" dirty="0"/>
              <a:t> </a:t>
            </a:r>
            <a:r>
              <a:rPr sz="2400" dirty="0"/>
              <a:t>МО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46" y="1006712"/>
            <a:ext cx="2927127" cy="5586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3067" y="980947"/>
            <a:ext cx="2774315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5430" marR="5080" indent="-253365">
              <a:lnSpc>
                <a:spcPts val="1800"/>
              </a:lnSpc>
              <a:spcBef>
                <a:spcPts val="459"/>
              </a:spcBef>
            </a:pPr>
            <a:r>
              <a:rPr sz="1800" b="1" spc="-5" dirty="0">
                <a:latin typeface="Times New Roman"/>
                <a:cs typeface="Times New Roman"/>
              </a:rPr>
              <a:t>Фиксированный перечень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отчетности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педагогов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702" y="2055687"/>
            <a:ext cx="2928537" cy="10943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6983" y="2333371"/>
            <a:ext cx="2774315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sz="1800" b="1" spc="-5" dirty="0">
                <a:latin typeface="Times New Roman"/>
                <a:cs typeface="Times New Roman"/>
              </a:rPr>
              <a:t>Фиксированный перечень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отчетных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документов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школы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4318" y="3733800"/>
            <a:ext cx="2742490" cy="66995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1634" y="3816857"/>
            <a:ext cx="2326005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85725" marR="5080" indent="-73660">
              <a:lnSpc>
                <a:spcPts val="1800"/>
              </a:lnSpc>
              <a:spcBef>
                <a:spcPts val="459"/>
              </a:spcBef>
            </a:pPr>
            <a:r>
              <a:rPr sz="1800" b="1" spc="-5" dirty="0">
                <a:latin typeface="Times New Roman"/>
                <a:cs typeface="Times New Roman"/>
              </a:rPr>
              <a:t>Внесение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изменений</a:t>
            </a:r>
            <a:r>
              <a:rPr sz="1800" b="1" dirty="0">
                <a:latin typeface="Times New Roman"/>
                <a:cs typeface="Times New Roman"/>
              </a:rPr>
              <a:t> в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локальные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акты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ОО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2963" y="1005330"/>
            <a:ext cx="2835610" cy="78686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059428" y="979678"/>
            <a:ext cx="2670810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32410" marR="227965" indent="635" algn="ctr">
              <a:lnSpc>
                <a:spcPts val="1800"/>
              </a:lnSpc>
              <a:spcBef>
                <a:spcPts val="459"/>
              </a:spcBef>
            </a:pPr>
            <a:r>
              <a:rPr sz="1800" b="1" dirty="0">
                <a:latin typeface="Times New Roman"/>
                <a:cs typeface="Times New Roman"/>
              </a:rPr>
              <a:t>Максимальная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автоматизация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сбора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ts val="1800"/>
              </a:lnSpc>
            </a:pPr>
            <a:r>
              <a:rPr sz="1800" b="1" spc="-5" dirty="0" err="1">
                <a:latin typeface="Times New Roman"/>
                <a:cs typeface="Times New Roman"/>
              </a:rPr>
              <a:t>данных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1736" y="1692708"/>
            <a:ext cx="342900" cy="2865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0283" y="3336035"/>
            <a:ext cx="440435" cy="35509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962400" y="2231164"/>
            <a:ext cx="2799080" cy="1003313"/>
            <a:chOff x="3962400" y="2266188"/>
            <a:chExt cx="2799080" cy="1023619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75503" y="2808732"/>
              <a:ext cx="344424" cy="286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2400" y="2266188"/>
              <a:ext cx="2798826" cy="102336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244085" y="2336419"/>
            <a:ext cx="2237740" cy="7575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indent="5080" algn="ctr">
              <a:lnSpc>
                <a:spcPts val="1800"/>
              </a:lnSpc>
              <a:spcBef>
                <a:spcPts val="459"/>
              </a:spcBef>
            </a:pPr>
            <a:r>
              <a:rPr sz="1800" b="1" spc="-5" dirty="0">
                <a:latin typeface="Times New Roman"/>
                <a:cs typeface="Times New Roman"/>
              </a:rPr>
              <a:t>Разработка</a:t>
            </a:r>
            <a:r>
              <a:rPr sz="1800" b="1" dirty="0">
                <a:latin typeface="Times New Roman"/>
                <a:cs typeface="Times New Roman"/>
              </a:rPr>
              <a:t> единой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модели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электронного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документооборота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71330" y="3845894"/>
            <a:ext cx="2765829" cy="54953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082796" y="3827932"/>
            <a:ext cx="2662374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80"/>
              </a:lnSpc>
              <a:spcBef>
                <a:spcPts val="100"/>
              </a:spcBef>
            </a:pPr>
            <a:r>
              <a:rPr sz="1800" b="1" spc="-5" dirty="0" err="1">
                <a:latin typeface="Times New Roman"/>
                <a:cs typeface="Times New Roman"/>
              </a:rPr>
              <a:t>Доработка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региональных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ts val="1980"/>
              </a:lnSpc>
            </a:pPr>
            <a:r>
              <a:rPr sz="1800" b="1" dirty="0">
                <a:latin typeface="Times New Roman"/>
                <a:cs typeface="Times New Roman"/>
              </a:rPr>
              <a:t>ИС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5400" y="4724400"/>
            <a:ext cx="46189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Контроль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всех уровнях </a:t>
            </a:r>
            <a:r>
              <a:rPr sz="1800" b="1" dirty="0">
                <a:latin typeface="Times New Roman"/>
                <a:cs typeface="Times New Roman"/>
              </a:rPr>
              <a:t>ОИВ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, </a:t>
            </a:r>
            <a:r>
              <a:rPr lang="ru-RU" b="1" spc="-5" dirty="0">
                <a:latin typeface="Times New Roman"/>
                <a:cs typeface="Times New Roman"/>
              </a:rPr>
              <a:t>органов местного самоуправления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20227" y="1382013"/>
            <a:ext cx="2807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Ожидаемые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результаты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90231" y="1906270"/>
            <a:ext cx="38817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Согласованность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действий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ведомств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90231" y="2401265"/>
            <a:ext cx="2614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Минимизация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запросов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90231" y="2897251"/>
            <a:ext cx="3209290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indent="-287020">
              <a:lnSpc>
                <a:spcPts val="1800"/>
              </a:lnSpc>
              <a:spcBef>
                <a:spcPts val="459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Предсказуемость содержания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запросов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90231" y="3733800"/>
            <a:ext cx="4031615" cy="52065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indent="-287020">
              <a:lnSpc>
                <a:spcPts val="1800"/>
              </a:lnSpc>
              <a:spcBef>
                <a:spcPts val="459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Снижение бюрократической </a:t>
            </a:r>
            <a:r>
              <a:rPr sz="1800" dirty="0">
                <a:latin typeface="Times New Roman"/>
                <a:cs typeface="Times New Roman"/>
              </a:rPr>
              <a:t>нагрузки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педагогических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работников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81790" y="1741806"/>
            <a:ext cx="360045" cy="1833880"/>
            <a:chOff x="5175503" y="1868423"/>
            <a:chExt cx="359664" cy="1833371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75503" y="1868423"/>
              <a:ext cx="344424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0743" y="3415283"/>
              <a:ext cx="344424" cy="2865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" y="0"/>
            <a:ext cx="12193905" cy="6859905"/>
            <a:chOff x="-1523" y="0"/>
            <a:chExt cx="12193905" cy="6859905"/>
          </a:xfrm>
        </p:grpSpPr>
        <p:sp>
          <p:nvSpPr>
            <p:cNvPr id="3" name="object 3"/>
            <p:cNvSpPr/>
            <p:nvPr/>
          </p:nvSpPr>
          <p:spPr>
            <a:xfrm>
              <a:off x="0" y="2648711"/>
              <a:ext cx="4762500" cy="4209415"/>
            </a:xfrm>
            <a:custGeom>
              <a:avLst/>
              <a:gdLst/>
              <a:ahLst/>
              <a:cxnLst/>
              <a:rect l="l" t="t" r="r" b="b"/>
              <a:pathLst>
                <a:path w="4762500" h="4209415">
                  <a:moveTo>
                    <a:pt x="0" y="0"/>
                  </a:moveTo>
                  <a:lnTo>
                    <a:pt x="0" y="4209287"/>
                  </a:lnTo>
                  <a:lnTo>
                    <a:pt x="4762500" y="4209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23" y="0"/>
              <a:ext cx="12193905" cy="6859905"/>
            </a:xfrm>
            <a:custGeom>
              <a:avLst/>
              <a:gdLst/>
              <a:ahLst/>
              <a:cxnLst/>
              <a:rect l="l" t="t" r="r" b="b"/>
              <a:pathLst>
                <a:path w="12193905" h="6859905">
                  <a:moveTo>
                    <a:pt x="10316083" y="0"/>
                  </a:moveTo>
                  <a:lnTo>
                    <a:pt x="0" y="6859523"/>
                  </a:lnTo>
                  <a:lnTo>
                    <a:pt x="12193524" y="6859523"/>
                  </a:lnTo>
                  <a:lnTo>
                    <a:pt x="12193524" y="889"/>
                  </a:lnTo>
                  <a:lnTo>
                    <a:pt x="10316083" y="0"/>
                  </a:lnTo>
                  <a:close/>
                </a:path>
              </a:pathLst>
            </a:custGeom>
            <a:solidFill>
              <a:srgbClr val="08A0D9">
                <a:alpha val="7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68851" y="305816"/>
            <a:ext cx="3655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Обратная</a:t>
            </a:r>
            <a:r>
              <a:rPr sz="4000" spc="-70" dirty="0"/>
              <a:t> </a:t>
            </a:r>
            <a:r>
              <a:rPr sz="4000" spc="-5" dirty="0"/>
              <a:t>связь</a:t>
            </a:r>
            <a:endParaRPr sz="4000" dirty="0"/>
          </a:p>
        </p:txBody>
      </p:sp>
      <p:sp>
        <p:nvSpPr>
          <p:cNvPr id="6" name="object 6"/>
          <p:cNvSpPr/>
          <p:nvPr/>
        </p:nvSpPr>
        <p:spPr>
          <a:xfrm>
            <a:off x="11202161" y="6171438"/>
            <a:ext cx="670560" cy="502920"/>
          </a:xfrm>
          <a:custGeom>
            <a:avLst/>
            <a:gdLst/>
            <a:ahLst/>
            <a:cxnLst/>
            <a:rect l="l" t="t" r="r" b="b"/>
            <a:pathLst>
              <a:path w="670559" h="502920">
                <a:moveTo>
                  <a:pt x="0" y="251460"/>
                </a:moveTo>
                <a:lnTo>
                  <a:pt x="4388" y="210672"/>
                </a:lnTo>
                <a:lnTo>
                  <a:pt x="17093" y="171980"/>
                </a:lnTo>
                <a:lnTo>
                  <a:pt x="37424" y="135900"/>
                </a:lnTo>
                <a:lnTo>
                  <a:pt x="64690" y="102952"/>
                </a:lnTo>
                <a:lnTo>
                  <a:pt x="98202" y="73652"/>
                </a:lnTo>
                <a:lnTo>
                  <a:pt x="137269" y="48518"/>
                </a:lnTo>
                <a:lnTo>
                  <a:pt x="181201" y="28068"/>
                </a:lnTo>
                <a:lnTo>
                  <a:pt x="229307" y="12819"/>
                </a:lnTo>
                <a:lnTo>
                  <a:pt x="280896" y="3291"/>
                </a:lnTo>
                <a:lnTo>
                  <a:pt x="335280" y="0"/>
                </a:lnTo>
                <a:lnTo>
                  <a:pt x="389663" y="3291"/>
                </a:lnTo>
                <a:lnTo>
                  <a:pt x="441252" y="12819"/>
                </a:lnTo>
                <a:lnTo>
                  <a:pt x="489358" y="28068"/>
                </a:lnTo>
                <a:lnTo>
                  <a:pt x="533290" y="48518"/>
                </a:lnTo>
                <a:lnTo>
                  <a:pt x="572357" y="73652"/>
                </a:lnTo>
                <a:lnTo>
                  <a:pt x="605869" y="102952"/>
                </a:lnTo>
                <a:lnTo>
                  <a:pt x="633135" y="135900"/>
                </a:lnTo>
                <a:lnTo>
                  <a:pt x="653466" y="171980"/>
                </a:lnTo>
                <a:lnTo>
                  <a:pt x="666171" y="210672"/>
                </a:lnTo>
                <a:lnTo>
                  <a:pt x="670560" y="251460"/>
                </a:lnTo>
                <a:lnTo>
                  <a:pt x="666171" y="292247"/>
                </a:lnTo>
                <a:lnTo>
                  <a:pt x="653466" y="330939"/>
                </a:lnTo>
                <a:lnTo>
                  <a:pt x="633135" y="367019"/>
                </a:lnTo>
                <a:lnTo>
                  <a:pt x="605869" y="399967"/>
                </a:lnTo>
                <a:lnTo>
                  <a:pt x="572357" y="429267"/>
                </a:lnTo>
                <a:lnTo>
                  <a:pt x="533290" y="454401"/>
                </a:lnTo>
                <a:lnTo>
                  <a:pt x="489358" y="474851"/>
                </a:lnTo>
                <a:lnTo>
                  <a:pt x="441252" y="490100"/>
                </a:lnTo>
                <a:lnTo>
                  <a:pt x="389663" y="499628"/>
                </a:lnTo>
                <a:lnTo>
                  <a:pt x="335280" y="502920"/>
                </a:lnTo>
                <a:lnTo>
                  <a:pt x="280896" y="499628"/>
                </a:lnTo>
                <a:lnTo>
                  <a:pt x="229307" y="490100"/>
                </a:lnTo>
                <a:lnTo>
                  <a:pt x="181201" y="474851"/>
                </a:lnTo>
                <a:lnTo>
                  <a:pt x="137269" y="454401"/>
                </a:lnTo>
                <a:lnTo>
                  <a:pt x="98202" y="429267"/>
                </a:lnTo>
                <a:lnTo>
                  <a:pt x="64690" y="399967"/>
                </a:lnTo>
                <a:lnTo>
                  <a:pt x="37424" y="367019"/>
                </a:lnTo>
                <a:lnTo>
                  <a:pt x="17093" y="330939"/>
                </a:lnTo>
                <a:lnTo>
                  <a:pt x="4388" y="292247"/>
                </a:lnTo>
                <a:lnTo>
                  <a:pt x="0" y="25146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44681" y="6281724"/>
            <a:ext cx="242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0" dirty="0">
                <a:solidFill>
                  <a:srgbClr val="888888"/>
                </a:solidFill>
                <a:latin typeface="Verdana"/>
                <a:cs typeface="Verdana"/>
              </a:rPr>
              <a:t>21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53667" y="1191767"/>
            <a:ext cx="3477895" cy="1766570"/>
            <a:chOff x="1153667" y="1191767"/>
            <a:chExt cx="3477895" cy="17665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55" y="1191767"/>
              <a:ext cx="3442716" cy="17663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667" y="1554479"/>
              <a:ext cx="3477767" cy="11094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199" y="1219199"/>
              <a:ext cx="3352800" cy="16764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19200" y="1219200"/>
            <a:ext cx="3352800" cy="1272784"/>
          </a:xfrm>
          <a:prstGeom prst="rect">
            <a:avLst/>
          </a:prstGeom>
          <a:ln w="9525">
            <a:solidFill>
              <a:srgbClr val="039FD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951230" indent="-104139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«Горячая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линия»</a:t>
            </a:r>
            <a:endParaRPr sz="1800" dirty="0">
              <a:latin typeface="Times New Roman"/>
              <a:cs typeface="Times New Roman"/>
            </a:endParaRPr>
          </a:p>
          <a:p>
            <a:pPr marL="114935" marR="108585" indent="836294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Рособрнадзора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  <a:hlinkClick r:id="rId5"/>
              </a:rPr>
              <a:t>stop_nagru</a:t>
            </a:r>
            <a:r>
              <a:rPr sz="1800" spc="5" dirty="0">
                <a:latin typeface="Times New Roman"/>
                <a:cs typeface="Times New Roman"/>
                <a:hlinkClick r:id="rId5"/>
              </a:rPr>
              <a:t>z</a:t>
            </a:r>
            <a:r>
              <a:rPr sz="1800" dirty="0">
                <a:latin typeface="Times New Roman"/>
                <a:cs typeface="Times New Roman"/>
                <a:hlinkClick r:id="rId5"/>
              </a:rPr>
              <a:t>ka@obrn</a:t>
            </a:r>
            <a:r>
              <a:rPr sz="1800" spc="5" dirty="0">
                <a:latin typeface="Times New Roman"/>
                <a:cs typeface="Times New Roman"/>
                <a:hlinkClick r:id="rId5"/>
              </a:rPr>
              <a:t>a</a:t>
            </a:r>
            <a:r>
              <a:rPr sz="1800" dirty="0">
                <a:latin typeface="Times New Roman"/>
                <a:cs typeface="Times New Roman"/>
                <a:hlinkClick r:id="rId5"/>
              </a:rPr>
              <a:t>dzor.gov.ru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77000" y="1191766"/>
            <a:ext cx="4038600" cy="1932434"/>
            <a:chOff x="6772656" y="1191767"/>
            <a:chExt cx="3481070" cy="176657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2656" y="1191767"/>
              <a:ext cx="3480815" cy="17663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9900" y="1219199"/>
              <a:ext cx="3390900" cy="16764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819900" y="1219200"/>
            <a:ext cx="3390900" cy="1549783"/>
          </a:xfrm>
          <a:prstGeom prst="rect">
            <a:avLst/>
          </a:prstGeom>
          <a:ln w="9525">
            <a:solidFill>
              <a:srgbClr val="039FD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775335" marR="767080" indent="2540"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«Горячая </a:t>
            </a:r>
            <a:r>
              <a:rPr sz="1800" spc="-5" dirty="0">
                <a:latin typeface="Times New Roman"/>
                <a:cs typeface="Times New Roman"/>
              </a:rPr>
              <a:t>линия»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Министерства образования и </a:t>
            </a:r>
            <a:r>
              <a:rPr lang="ru-RU" spc="-5" dirty="0">
                <a:latin typeface="Times New Roman"/>
                <a:cs typeface="Times New Roman"/>
              </a:rPr>
              <a:t>науки КЧР</a:t>
            </a: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060450" y="3498850"/>
          <a:ext cx="9525000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комментариев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сетях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8A0D9"/>
                      </a:solidFill>
                      <a:prstDash val="solid"/>
                    </a:lnL>
                    <a:lnR w="12700">
                      <a:solidFill>
                        <a:srgbClr val="08A0D9"/>
                      </a:solidFill>
                      <a:prstDash val="solid"/>
                    </a:lnR>
                    <a:lnT w="12700">
                      <a:solidFill>
                        <a:srgbClr val="08A0D9"/>
                      </a:solidFill>
                      <a:prstDash val="solid"/>
                    </a:lnT>
                    <a:lnB w="12700">
                      <a:solidFill>
                        <a:srgbClr val="08A0D9"/>
                      </a:solidFill>
                      <a:prstDash val="solid"/>
                    </a:lnB>
                    <a:solidFill>
                      <a:srgbClr val="E7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Анкетирование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учителей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8A0D9"/>
                      </a:solidFill>
                      <a:prstDash val="solid"/>
                    </a:lnL>
                    <a:lnR w="12700">
                      <a:solidFill>
                        <a:srgbClr val="08A0D9"/>
                      </a:solidFill>
                      <a:prstDash val="solid"/>
                    </a:lnR>
                    <a:lnT w="12700">
                      <a:solidFill>
                        <a:srgbClr val="08A0D9"/>
                      </a:solidFill>
                      <a:prstDash val="solid"/>
                    </a:lnT>
                    <a:lnB w="12700">
                      <a:solidFill>
                        <a:srgbClr val="08A0D9"/>
                      </a:solidFill>
                      <a:prstDash val="solid"/>
                    </a:lnB>
                    <a:solidFill>
                      <a:srgbClr val="CCD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Публикация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ответов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часто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задаваемые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вопросы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8A0D9"/>
                      </a:solidFill>
                      <a:prstDash val="solid"/>
                    </a:lnL>
                    <a:lnR w="12700">
                      <a:solidFill>
                        <a:srgbClr val="08A0D9"/>
                      </a:solidFill>
                      <a:prstDash val="solid"/>
                    </a:lnR>
                    <a:lnT w="12700">
                      <a:solidFill>
                        <a:srgbClr val="08A0D9"/>
                      </a:solidFill>
                      <a:prstDash val="solid"/>
                    </a:lnT>
                    <a:lnB w="12700">
                      <a:solidFill>
                        <a:srgbClr val="08A0D9"/>
                      </a:solidFill>
                      <a:prstDash val="solid"/>
                    </a:lnB>
                    <a:solidFill>
                      <a:srgbClr val="E7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2161" y="6171437"/>
            <a:ext cx="670560" cy="502920"/>
          </a:xfrm>
          <a:custGeom>
            <a:avLst/>
            <a:gdLst/>
            <a:ahLst/>
            <a:cxnLst/>
            <a:rect l="l" t="t" r="r" b="b"/>
            <a:pathLst>
              <a:path w="670559" h="502920">
                <a:moveTo>
                  <a:pt x="0" y="251460"/>
                </a:moveTo>
                <a:lnTo>
                  <a:pt x="4388" y="210672"/>
                </a:lnTo>
                <a:lnTo>
                  <a:pt x="17093" y="171980"/>
                </a:lnTo>
                <a:lnTo>
                  <a:pt x="37424" y="135900"/>
                </a:lnTo>
                <a:lnTo>
                  <a:pt x="64690" y="102952"/>
                </a:lnTo>
                <a:lnTo>
                  <a:pt x="98202" y="73652"/>
                </a:lnTo>
                <a:lnTo>
                  <a:pt x="137269" y="48518"/>
                </a:lnTo>
                <a:lnTo>
                  <a:pt x="181201" y="28068"/>
                </a:lnTo>
                <a:lnTo>
                  <a:pt x="229307" y="12819"/>
                </a:lnTo>
                <a:lnTo>
                  <a:pt x="280896" y="3291"/>
                </a:lnTo>
                <a:lnTo>
                  <a:pt x="335280" y="0"/>
                </a:lnTo>
                <a:lnTo>
                  <a:pt x="389663" y="3291"/>
                </a:lnTo>
                <a:lnTo>
                  <a:pt x="441252" y="12819"/>
                </a:lnTo>
                <a:lnTo>
                  <a:pt x="489358" y="28068"/>
                </a:lnTo>
                <a:lnTo>
                  <a:pt x="533290" y="48518"/>
                </a:lnTo>
                <a:lnTo>
                  <a:pt x="572357" y="73652"/>
                </a:lnTo>
                <a:lnTo>
                  <a:pt x="605869" y="102952"/>
                </a:lnTo>
                <a:lnTo>
                  <a:pt x="633135" y="135900"/>
                </a:lnTo>
                <a:lnTo>
                  <a:pt x="653466" y="171980"/>
                </a:lnTo>
                <a:lnTo>
                  <a:pt x="666171" y="210672"/>
                </a:lnTo>
                <a:lnTo>
                  <a:pt x="670560" y="251460"/>
                </a:lnTo>
                <a:lnTo>
                  <a:pt x="666171" y="292247"/>
                </a:lnTo>
                <a:lnTo>
                  <a:pt x="653466" y="330939"/>
                </a:lnTo>
                <a:lnTo>
                  <a:pt x="633135" y="367019"/>
                </a:lnTo>
                <a:lnTo>
                  <a:pt x="605869" y="399967"/>
                </a:lnTo>
                <a:lnTo>
                  <a:pt x="572357" y="429267"/>
                </a:lnTo>
                <a:lnTo>
                  <a:pt x="533290" y="454401"/>
                </a:lnTo>
                <a:lnTo>
                  <a:pt x="489358" y="474851"/>
                </a:lnTo>
                <a:lnTo>
                  <a:pt x="441252" y="490100"/>
                </a:lnTo>
                <a:lnTo>
                  <a:pt x="389663" y="499628"/>
                </a:lnTo>
                <a:lnTo>
                  <a:pt x="335280" y="502920"/>
                </a:lnTo>
                <a:lnTo>
                  <a:pt x="280896" y="499628"/>
                </a:lnTo>
                <a:lnTo>
                  <a:pt x="229307" y="490100"/>
                </a:lnTo>
                <a:lnTo>
                  <a:pt x="181201" y="474851"/>
                </a:lnTo>
                <a:lnTo>
                  <a:pt x="137269" y="454401"/>
                </a:lnTo>
                <a:lnTo>
                  <a:pt x="98202" y="429267"/>
                </a:lnTo>
                <a:lnTo>
                  <a:pt x="64690" y="399967"/>
                </a:lnTo>
                <a:lnTo>
                  <a:pt x="37424" y="367019"/>
                </a:lnTo>
                <a:lnTo>
                  <a:pt x="17093" y="330939"/>
                </a:lnTo>
                <a:lnTo>
                  <a:pt x="4388" y="292247"/>
                </a:lnTo>
                <a:lnTo>
                  <a:pt x="0" y="25146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5955" y="333247"/>
            <a:ext cx="1751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Выводы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06272" y="1223517"/>
            <a:ext cx="108331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480" marR="136525" indent="-2159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Администрация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образовательной организации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должна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стремиться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минимизации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«бумажной»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работы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педагога,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т.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к.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противном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случае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времени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непосредственную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работу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детьми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будет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хронически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не</a:t>
            </a:r>
            <a:endParaRPr sz="2800">
              <a:latin typeface="Times New Roman"/>
              <a:cs typeface="Times New Roman"/>
            </a:endParaRPr>
          </a:p>
          <a:p>
            <a:pPr marL="4728210" marR="5080" indent="-471614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хватать,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это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уже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потянет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собой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вопросы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качества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образования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не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только…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02948" y="6281724"/>
            <a:ext cx="269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201" y="2670428"/>
            <a:ext cx="6652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6679" algn="l"/>
              </a:tabLst>
            </a:pPr>
            <a:r>
              <a:rPr sz="4800" spc="-5" dirty="0"/>
              <a:t>Благодар</a:t>
            </a:r>
            <a:r>
              <a:rPr sz="4800" dirty="0"/>
              <a:t>ю</a:t>
            </a:r>
            <a:r>
              <a:rPr sz="4800" spc="-5" dirty="0"/>
              <a:t> </a:t>
            </a:r>
            <a:r>
              <a:rPr sz="4800" spc="15" dirty="0"/>
              <a:t>з</a:t>
            </a:r>
            <a:r>
              <a:rPr sz="4800" dirty="0"/>
              <a:t>а	</a:t>
            </a:r>
            <a:r>
              <a:rPr sz="4800" spc="-5" dirty="0"/>
              <a:t>вни</a:t>
            </a:r>
            <a:r>
              <a:rPr sz="4800" spc="-15" dirty="0"/>
              <a:t>м</a:t>
            </a:r>
            <a:r>
              <a:rPr sz="4800" dirty="0"/>
              <a:t>ание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5052059"/>
            <a:ext cx="12193905" cy="1805939"/>
            <a:chOff x="-1523" y="5052059"/>
            <a:chExt cx="12193905" cy="1805939"/>
          </a:xfrm>
        </p:grpSpPr>
        <p:sp>
          <p:nvSpPr>
            <p:cNvPr id="3" name="object 3"/>
            <p:cNvSpPr/>
            <p:nvPr/>
          </p:nvSpPr>
          <p:spPr>
            <a:xfrm>
              <a:off x="0" y="5052059"/>
              <a:ext cx="4762500" cy="1805939"/>
            </a:xfrm>
            <a:custGeom>
              <a:avLst/>
              <a:gdLst/>
              <a:ahLst/>
              <a:cxnLst/>
              <a:rect l="l" t="t" r="r" b="b"/>
              <a:pathLst>
                <a:path w="4762500" h="1805940">
                  <a:moveTo>
                    <a:pt x="2723515" y="0"/>
                  </a:moveTo>
                  <a:lnTo>
                    <a:pt x="0" y="0"/>
                  </a:lnTo>
                  <a:lnTo>
                    <a:pt x="0" y="1805938"/>
                  </a:lnTo>
                  <a:lnTo>
                    <a:pt x="4762498" y="1805938"/>
                  </a:lnTo>
                  <a:lnTo>
                    <a:pt x="2723515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23" y="5052059"/>
              <a:ext cx="12193905" cy="1805939"/>
            </a:xfrm>
            <a:custGeom>
              <a:avLst/>
              <a:gdLst/>
              <a:ahLst/>
              <a:cxnLst/>
              <a:rect l="l" t="t" r="r" b="b"/>
              <a:pathLst>
                <a:path w="12193905" h="1805940">
                  <a:moveTo>
                    <a:pt x="2721102" y="0"/>
                  </a:moveTo>
                  <a:lnTo>
                    <a:pt x="0" y="1805939"/>
                  </a:lnTo>
                  <a:lnTo>
                    <a:pt x="12193524" y="1805939"/>
                  </a:lnTo>
                  <a:lnTo>
                    <a:pt x="12193524" y="888"/>
                  </a:lnTo>
                  <a:lnTo>
                    <a:pt x="2721102" y="0"/>
                  </a:lnTo>
                  <a:close/>
                </a:path>
              </a:pathLst>
            </a:custGeom>
            <a:solidFill>
              <a:srgbClr val="08A0D9">
                <a:alpha val="7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02161" y="6171437"/>
              <a:ext cx="670560" cy="502920"/>
            </a:xfrm>
            <a:custGeom>
              <a:avLst/>
              <a:gdLst/>
              <a:ahLst/>
              <a:cxnLst/>
              <a:rect l="l" t="t" r="r" b="b"/>
              <a:pathLst>
                <a:path w="670559" h="502920">
                  <a:moveTo>
                    <a:pt x="0" y="251460"/>
                  </a:moveTo>
                  <a:lnTo>
                    <a:pt x="4388" y="210672"/>
                  </a:lnTo>
                  <a:lnTo>
                    <a:pt x="17093" y="171980"/>
                  </a:lnTo>
                  <a:lnTo>
                    <a:pt x="37424" y="135900"/>
                  </a:lnTo>
                  <a:lnTo>
                    <a:pt x="64690" y="102952"/>
                  </a:lnTo>
                  <a:lnTo>
                    <a:pt x="98202" y="73652"/>
                  </a:lnTo>
                  <a:lnTo>
                    <a:pt x="137269" y="48518"/>
                  </a:lnTo>
                  <a:lnTo>
                    <a:pt x="181201" y="28068"/>
                  </a:lnTo>
                  <a:lnTo>
                    <a:pt x="229307" y="12819"/>
                  </a:lnTo>
                  <a:lnTo>
                    <a:pt x="280896" y="3291"/>
                  </a:lnTo>
                  <a:lnTo>
                    <a:pt x="335280" y="0"/>
                  </a:lnTo>
                  <a:lnTo>
                    <a:pt x="389663" y="3291"/>
                  </a:lnTo>
                  <a:lnTo>
                    <a:pt x="441252" y="12819"/>
                  </a:lnTo>
                  <a:lnTo>
                    <a:pt x="489358" y="28068"/>
                  </a:lnTo>
                  <a:lnTo>
                    <a:pt x="533290" y="48518"/>
                  </a:lnTo>
                  <a:lnTo>
                    <a:pt x="572357" y="73652"/>
                  </a:lnTo>
                  <a:lnTo>
                    <a:pt x="605869" y="102952"/>
                  </a:lnTo>
                  <a:lnTo>
                    <a:pt x="633135" y="135900"/>
                  </a:lnTo>
                  <a:lnTo>
                    <a:pt x="653466" y="171980"/>
                  </a:lnTo>
                  <a:lnTo>
                    <a:pt x="666171" y="210672"/>
                  </a:lnTo>
                  <a:lnTo>
                    <a:pt x="670560" y="251460"/>
                  </a:lnTo>
                  <a:lnTo>
                    <a:pt x="666171" y="292247"/>
                  </a:lnTo>
                  <a:lnTo>
                    <a:pt x="653466" y="330939"/>
                  </a:lnTo>
                  <a:lnTo>
                    <a:pt x="633135" y="367019"/>
                  </a:lnTo>
                  <a:lnTo>
                    <a:pt x="605869" y="399967"/>
                  </a:lnTo>
                  <a:lnTo>
                    <a:pt x="572357" y="429267"/>
                  </a:lnTo>
                  <a:lnTo>
                    <a:pt x="533290" y="454401"/>
                  </a:lnTo>
                  <a:lnTo>
                    <a:pt x="489358" y="474851"/>
                  </a:lnTo>
                  <a:lnTo>
                    <a:pt x="441252" y="490100"/>
                  </a:lnTo>
                  <a:lnTo>
                    <a:pt x="389663" y="499628"/>
                  </a:lnTo>
                  <a:lnTo>
                    <a:pt x="335280" y="502920"/>
                  </a:lnTo>
                  <a:lnTo>
                    <a:pt x="280896" y="499628"/>
                  </a:lnTo>
                  <a:lnTo>
                    <a:pt x="229307" y="490100"/>
                  </a:lnTo>
                  <a:lnTo>
                    <a:pt x="181201" y="474851"/>
                  </a:lnTo>
                  <a:lnTo>
                    <a:pt x="137269" y="454401"/>
                  </a:lnTo>
                  <a:lnTo>
                    <a:pt x="98202" y="429267"/>
                  </a:lnTo>
                  <a:lnTo>
                    <a:pt x="64690" y="399967"/>
                  </a:lnTo>
                  <a:lnTo>
                    <a:pt x="37424" y="367019"/>
                  </a:lnTo>
                  <a:lnTo>
                    <a:pt x="17093" y="330939"/>
                  </a:lnTo>
                  <a:lnTo>
                    <a:pt x="4388" y="292247"/>
                  </a:lnTo>
                  <a:lnTo>
                    <a:pt x="0" y="2514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4085" y="1993519"/>
            <a:ext cx="11153775" cy="735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100"/>
              </a:spcBef>
            </a:pPr>
            <a:r>
              <a:rPr sz="2400" spc="-5" dirty="0"/>
              <a:t>Нормативно</a:t>
            </a:r>
            <a:r>
              <a:rPr sz="2400" spc="15" dirty="0"/>
              <a:t> </a:t>
            </a:r>
            <a:r>
              <a:rPr sz="2400" spc="-5" dirty="0"/>
              <a:t>правовое</a:t>
            </a:r>
            <a:r>
              <a:rPr sz="2400" spc="5" dirty="0"/>
              <a:t> </a:t>
            </a:r>
            <a:r>
              <a:rPr sz="2400" spc="-5" dirty="0"/>
              <a:t>регулирование</a:t>
            </a:r>
            <a:r>
              <a:rPr sz="2400" spc="40" dirty="0"/>
              <a:t> </a:t>
            </a:r>
            <a:r>
              <a:rPr sz="2400" spc="-5" dirty="0"/>
              <a:t>снижения</a:t>
            </a:r>
            <a:r>
              <a:rPr sz="2400" spc="15" dirty="0"/>
              <a:t> </a:t>
            </a:r>
            <a:r>
              <a:rPr sz="2400" spc="-5"/>
              <a:t>документационной</a:t>
            </a:r>
            <a:r>
              <a:rPr sz="2400" spc="40"/>
              <a:t> </a:t>
            </a:r>
            <a:br>
              <a:rPr lang="ru-RU" sz="2400" spc="40" dirty="0"/>
            </a:br>
            <a:r>
              <a:rPr sz="2400" spc="-5"/>
              <a:t>нагрузки</a:t>
            </a:r>
            <a:r>
              <a:rPr sz="2400" spc="15"/>
              <a:t> </a:t>
            </a:r>
            <a:r>
              <a:rPr sz="2400"/>
              <a:t>на</a:t>
            </a:r>
            <a:r>
              <a:rPr lang="ru-RU" sz="2400" dirty="0"/>
              <a:t> </a:t>
            </a:r>
            <a:r>
              <a:rPr sz="2400" spc="-5"/>
              <a:t>педагогических</a:t>
            </a:r>
            <a:r>
              <a:rPr sz="2400" spc="-30"/>
              <a:t> </a:t>
            </a:r>
            <a:r>
              <a:rPr sz="2400" spc="-10" dirty="0"/>
              <a:t>работников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11463908" y="6281724"/>
            <a:ext cx="147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2161" y="6171437"/>
            <a:ext cx="670560" cy="502920"/>
          </a:xfrm>
          <a:custGeom>
            <a:avLst/>
            <a:gdLst/>
            <a:ahLst/>
            <a:cxnLst/>
            <a:rect l="l" t="t" r="r" b="b"/>
            <a:pathLst>
              <a:path w="670559" h="502920">
                <a:moveTo>
                  <a:pt x="0" y="251460"/>
                </a:moveTo>
                <a:lnTo>
                  <a:pt x="4388" y="210672"/>
                </a:lnTo>
                <a:lnTo>
                  <a:pt x="17093" y="171980"/>
                </a:lnTo>
                <a:lnTo>
                  <a:pt x="37424" y="135900"/>
                </a:lnTo>
                <a:lnTo>
                  <a:pt x="64690" y="102952"/>
                </a:lnTo>
                <a:lnTo>
                  <a:pt x="98202" y="73652"/>
                </a:lnTo>
                <a:lnTo>
                  <a:pt x="137269" y="48518"/>
                </a:lnTo>
                <a:lnTo>
                  <a:pt x="181201" y="28068"/>
                </a:lnTo>
                <a:lnTo>
                  <a:pt x="229307" y="12819"/>
                </a:lnTo>
                <a:lnTo>
                  <a:pt x="280896" y="3291"/>
                </a:lnTo>
                <a:lnTo>
                  <a:pt x="335280" y="0"/>
                </a:lnTo>
                <a:lnTo>
                  <a:pt x="389663" y="3291"/>
                </a:lnTo>
                <a:lnTo>
                  <a:pt x="441252" y="12819"/>
                </a:lnTo>
                <a:lnTo>
                  <a:pt x="489358" y="28068"/>
                </a:lnTo>
                <a:lnTo>
                  <a:pt x="533290" y="48518"/>
                </a:lnTo>
                <a:lnTo>
                  <a:pt x="572357" y="73652"/>
                </a:lnTo>
                <a:lnTo>
                  <a:pt x="605869" y="102952"/>
                </a:lnTo>
                <a:lnTo>
                  <a:pt x="633135" y="135900"/>
                </a:lnTo>
                <a:lnTo>
                  <a:pt x="653466" y="171980"/>
                </a:lnTo>
                <a:lnTo>
                  <a:pt x="666171" y="210672"/>
                </a:lnTo>
                <a:lnTo>
                  <a:pt x="670560" y="251460"/>
                </a:lnTo>
                <a:lnTo>
                  <a:pt x="666171" y="292247"/>
                </a:lnTo>
                <a:lnTo>
                  <a:pt x="653466" y="330939"/>
                </a:lnTo>
                <a:lnTo>
                  <a:pt x="633135" y="367019"/>
                </a:lnTo>
                <a:lnTo>
                  <a:pt x="605869" y="399967"/>
                </a:lnTo>
                <a:lnTo>
                  <a:pt x="572357" y="429267"/>
                </a:lnTo>
                <a:lnTo>
                  <a:pt x="533290" y="454401"/>
                </a:lnTo>
                <a:lnTo>
                  <a:pt x="489358" y="474851"/>
                </a:lnTo>
                <a:lnTo>
                  <a:pt x="441252" y="490100"/>
                </a:lnTo>
                <a:lnTo>
                  <a:pt x="389663" y="499628"/>
                </a:lnTo>
                <a:lnTo>
                  <a:pt x="335280" y="502920"/>
                </a:lnTo>
                <a:lnTo>
                  <a:pt x="280896" y="499628"/>
                </a:lnTo>
                <a:lnTo>
                  <a:pt x="229307" y="490100"/>
                </a:lnTo>
                <a:lnTo>
                  <a:pt x="181201" y="474851"/>
                </a:lnTo>
                <a:lnTo>
                  <a:pt x="137269" y="454401"/>
                </a:lnTo>
                <a:lnTo>
                  <a:pt x="98202" y="429267"/>
                </a:lnTo>
                <a:lnTo>
                  <a:pt x="64690" y="399967"/>
                </a:lnTo>
                <a:lnTo>
                  <a:pt x="37424" y="367019"/>
                </a:lnTo>
                <a:lnTo>
                  <a:pt x="17093" y="330939"/>
                </a:lnTo>
                <a:lnTo>
                  <a:pt x="4388" y="292247"/>
                </a:lnTo>
                <a:lnTo>
                  <a:pt x="0" y="25146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61242" y="6281724"/>
            <a:ext cx="155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151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33" y="58623"/>
            <a:ext cx="11908332" cy="861774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dirty="0"/>
              <a:t> </a:t>
            </a:r>
            <a:r>
              <a:rPr lang="ru-RU" sz="2400" dirty="0">
                <a:ea typeface="+mn-ea"/>
              </a:rPr>
              <a:t>Снижение документационной нагрузки на учителей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11736070" cy="415498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b="0" dirty="0"/>
              <a:t>В целях снижения бюрократической нагрузки на учителей с 1 сентября 2022 года изменились нормы, регулирующие объем документационной нагрузки на учителей. Приказом </a:t>
            </a:r>
            <a:r>
              <a:rPr lang="ru-RU" sz="2000" b="0" dirty="0" err="1"/>
              <a:t>Минпросвещения</a:t>
            </a:r>
            <a:r>
              <a:rPr lang="ru-RU" sz="2000" b="0" dirty="0"/>
              <a:t> России от 21 июля 2022 г. № 582 для заполнения учителем оставлен только необходимый перечень документов, который напрямую связан с ведением образовательного процесса. </a:t>
            </a:r>
          </a:p>
          <a:p>
            <a:r>
              <a:rPr lang="ru-RU" sz="2000" b="0" dirty="0"/>
              <a:t>В случае привлечения педагогов к оформлению документации, выходящей за рамки установленного перечня, предусматривают дополнительные меры стимулирования.</a:t>
            </a:r>
          </a:p>
          <a:p>
            <a:endParaRPr lang="ru-RU" sz="1800" b="0" dirty="0"/>
          </a:p>
          <a:p>
            <a:r>
              <a:rPr lang="ru-RU" dirty="0"/>
              <a:t> </a:t>
            </a:r>
            <a:r>
              <a:rPr lang="ru-RU" sz="2000" dirty="0"/>
              <a:t>Письмо Министерства просвещения РФ от 22.12.2022 г. № СК-773/030 «О снижении бюрократической нагрузки на образовательные организации». </a:t>
            </a:r>
          </a:p>
          <a:p>
            <a:r>
              <a:rPr lang="ru-RU" sz="2000" dirty="0"/>
              <a:t>Приказ Министерства просвещения России от 21 июля 2022 г. № 582 «"Об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33" y="58623"/>
            <a:ext cx="11908332" cy="861774"/>
          </a:xfrm>
        </p:spPr>
        <p:txBody>
          <a:bodyPr/>
          <a:lstStyle/>
          <a:p>
            <a:pPr algn="ctr"/>
            <a:r>
              <a:rPr lang="ru-RU" dirty="0"/>
              <a:t>О снижении</a:t>
            </a:r>
            <a:br>
              <a:rPr lang="ru-RU" dirty="0"/>
            </a:br>
            <a:r>
              <a:rPr lang="ru-RU" dirty="0"/>
              <a:t>бюрократической нагрузки на образовательные организации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643050"/>
            <a:ext cx="11649116" cy="4881575"/>
          </a:xfrm>
        </p:spPr>
        <p:txBody>
          <a:bodyPr/>
          <a:lstStyle/>
          <a:p>
            <a:r>
              <a:rPr lang="ru-RU" sz="2000" b="0" dirty="0"/>
              <a:t>Министерство просвещения России совместно с </a:t>
            </a:r>
            <a:r>
              <a:rPr lang="ru-RU" sz="2000" b="0" dirty="0" err="1"/>
              <a:t>Рособрнадзором</a:t>
            </a:r>
            <a:r>
              <a:rPr lang="ru-RU" sz="2000" b="0" dirty="0"/>
              <a:t> в рамках мониторинга региональных систем образования по вопросам эффективности реализации приоритетных задач государственной политики в сфере образования отмечает многочисленные случаи направления в адрес общеобразовательных организаций писем, обращений и поручений различных общественных объединений, непрофильных федеральных и региональных органов исполнительной власти по вопросу привлечения обучающихся и педагогических работников к участию в мероприятиях и проектах, не связанных с реализацией собственно основных образовательных программ, в том числе рабочих программ воспитания и календарных планов воспитательной работы. В результате происходит необоснованное увеличение бюрократической</a:t>
            </a:r>
          </a:p>
          <a:p>
            <a:r>
              <a:rPr lang="ru-RU" sz="2000" b="0" dirty="0"/>
              <a:t>нагрузки на педагогических работников и учебной нагрузки на обучающихся, что влечет за собой неисполнение основной образовательной программы, нарушение части б' статьи 47 Федерального закона от 29 декабря 2012 г. № 273-ФЗ «Об образовании в Российской Федерации» (часть 6.1 введена Федеральным законом от 14 июля 2022 г. К» 298-ФЗ) и приказа Министерства просвещения России от 21 июля 2022 г.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 (зарегистрирован Минюстом России 22 августа 2022 г., регистрационный № 69724).</a:t>
            </a:r>
          </a:p>
          <a:p>
            <a:endParaRPr lang="ru-RU" sz="2000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762000"/>
            <a:ext cx="11963399" cy="5791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11734800" cy="9079409"/>
          </a:xfrm>
        </p:spPr>
        <p:txBody>
          <a:bodyPr/>
          <a:lstStyle/>
          <a:p>
            <a:r>
              <a:rPr lang="ru-RU" sz="2000" b="0" dirty="0"/>
              <a:t>В связи с изложенным просим Вас обеспечить контроль за направлением в адрес региональных органов исполнительной власти в сфере образования и муниципальных органов управления образованием, общеобразовательных организаций только согласованные с Министерством Просвещения России запросы </a:t>
            </a:r>
          </a:p>
          <a:p>
            <a:r>
              <a:rPr lang="ru-RU" sz="2000" b="0" dirty="0"/>
              <a:t>и требования в части, касающейся организации образовательной деятельности. В случае поступления запросов от общероссийских общественных организаций (движений), государственных и негосударственных организаций различных организационно-правовых форм (за исключением запросов,</a:t>
            </a:r>
          </a:p>
          <a:p>
            <a:r>
              <a:rPr lang="ru-RU" sz="2000" b="0" dirty="0"/>
              <a:t>поступающих от государственных органов, осуществляющих деятельность по защите прав и свобод человека и гражданина, охране общественного порядка, правопорядка и законности в обществе и государстве) рекомендовать данным организациям содержание указанных запросов согласовывать с Министерством просвещения России. В связи с этим просим рекомендовать органам управления в сфере образования и общеобразовательным организациям принимать участие в мероприятиях и проектах, реализация которых не урегулирована законодательством об образовании в Российской Федерации, только по согласованию с Министерством просвещения России. </a:t>
            </a:r>
          </a:p>
          <a:p>
            <a:r>
              <a:rPr lang="ru-RU" sz="2000" dirty="0"/>
              <a:t>За электронными подписями Министра просвещения Российской Федерации С.С. Кравцова, </a:t>
            </a:r>
          </a:p>
          <a:p>
            <a:r>
              <a:rPr lang="ru-RU" sz="2000" dirty="0"/>
              <a:t>Руководителя  Федеральной службы по надзору в сфере образования и науки  А.А. Музаева.</a:t>
            </a:r>
          </a:p>
          <a:p>
            <a:pPr>
              <a:lnSpc>
                <a:spcPct val="150000"/>
              </a:lnSpc>
            </a:pPr>
            <a:endParaRPr lang="ru-RU" sz="2000" b="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                         </a:t>
            </a:r>
          </a:p>
          <a:p>
            <a:endParaRPr lang="ru-RU" sz="2000" b="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b="0" dirty="0"/>
          </a:p>
          <a:p>
            <a:endParaRPr lang="ru-RU" sz="2000" b="0" dirty="0"/>
          </a:p>
          <a:p>
            <a:endParaRPr lang="ru-RU" sz="2000" b="0" dirty="0"/>
          </a:p>
          <a:p>
            <a:endParaRPr lang="ru-RU" sz="2000" b="0" dirty="0"/>
          </a:p>
          <a:p>
            <a:endParaRPr lang="ru-RU" sz="2000" b="0" dirty="0"/>
          </a:p>
          <a:p>
            <a:endParaRPr lang="ru-RU" sz="2000" b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623"/>
            <a:ext cx="12192000" cy="8125301"/>
          </a:xfrm>
        </p:spPr>
        <p:txBody>
          <a:bodyPr/>
          <a:lstStyle/>
          <a:p>
            <a:pPr algn="ctr"/>
            <a:br>
              <a:rPr lang="ru-RU" sz="1800" dirty="0"/>
            </a:br>
            <a:br>
              <a:rPr lang="ru-RU" sz="1800" dirty="0"/>
            </a:br>
            <a:r>
              <a:rPr lang="ru-RU" sz="2400" dirty="0"/>
              <a:t>Приказ Министерства образования и науки </a:t>
            </a:r>
            <a:br>
              <a:rPr lang="ru-RU" sz="2400" dirty="0"/>
            </a:br>
            <a:r>
              <a:rPr lang="ru-RU" sz="2400" dirty="0"/>
              <a:t>Карачаево-Черкесской Республики от 30.05.2023 № 465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2400" dirty="0"/>
              <a:t>Об обеспечении снижения бюрократической нагрузки на педагогических </a:t>
            </a:r>
            <a:br>
              <a:rPr lang="ru-RU" sz="2400" dirty="0"/>
            </a:br>
            <a:r>
              <a:rPr lang="ru-RU" sz="2400" dirty="0"/>
              <a:t>работников образовательных организаций Карачаево-Черкесской Республики 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3424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33400"/>
            <a:ext cx="11963400" cy="1532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5" dirty="0">
                <a:latin typeface="Times New Roman"/>
                <a:cs typeface="Times New Roman"/>
              </a:rPr>
              <a:t>Письмо Министерства образования и науки Карачаево-Черкесской Республики</a:t>
            </a:r>
          </a:p>
          <a:p>
            <a:r>
              <a:rPr lang="ru-RU" spc="-5" dirty="0">
                <a:latin typeface="Times New Roman"/>
                <a:cs typeface="Times New Roman"/>
              </a:rPr>
              <a:t>С 1 сентября 2022 года вступил в силу Закон, который снимает излишнюю бюрократическую нагрузку с учителей. </a:t>
            </a:r>
          </a:p>
          <a:p>
            <a:r>
              <a:rPr lang="ru-RU" spc="-5" dirty="0">
                <a:latin typeface="Times New Roman"/>
                <a:cs typeface="Times New Roman"/>
              </a:rPr>
              <a:t>МО и науки КЧР напоминает, что Федеральным законом от 14 июля 2022 г. № 298-ФЗ внесены изменения в</a:t>
            </a:r>
          </a:p>
          <a:p>
            <a:r>
              <a:rPr lang="ru-RU" spc="-5" dirty="0">
                <a:latin typeface="Times New Roman"/>
                <a:cs typeface="Times New Roman"/>
              </a:rPr>
              <a:t>Федеральный закон от 29 декабря 2012 г. № 273-ФЗ «Об образовании в Российской Федерации». Перечень документации, подготовка которой осуществляется педагогическими работниками при реализации основных</a:t>
            </a:r>
          </a:p>
          <a:p>
            <a:r>
              <a:rPr lang="ru-RU" spc="-5" dirty="0">
                <a:latin typeface="Times New Roman"/>
                <a:cs typeface="Times New Roman"/>
              </a:rPr>
              <a:t>общеобразовательных программ, утвержден приказом Министерства просвещения Российской Федерации от 21 июля 2022 г.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программ». Возложение на педагогических работников общеобразовательных организаций работы, не предусмотренной частями 6 и 9 статьи 47 Федерального закона, в том числе связанной с подготовкой документов, не включенных в перечни, указанные в части 6.1 указанной статьи, не</a:t>
            </a:r>
          </a:p>
          <a:p>
            <a:r>
              <a:rPr lang="ru-RU" spc="-5" dirty="0">
                <a:latin typeface="Times New Roman"/>
                <a:cs typeface="Times New Roman"/>
              </a:rPr>
              <a:t>допускается.</a:t>
            </a:r>
          </a:p>
          <a:p>
            <a:r>
              <a:rPr lang="ru-RU" spc="-5" dirty="0">
                <a:latin typeface="Times New Roman"/>
                <a:cs typeface="Times New Roman"/>
              </a:rPr>
              <a:t>Благодаря этому закону учителя работают с минимальным количеством документов, напрямую связанных с  образовательным процессом: это рабочая программа и классный журнал. Преподаватели кружков и секций заполняют также журнал внеурочной деятельности, классные руководители – план воспитательной работы. По запросу педагоги могут писать характеристики на обучающихся. За ведение остальной документации отвечают административные работники. Данный перечень утвержден приказом </a:t>
            </a:r>
            <a:r>
              <a:rPr lang="ru-RU" spc="-5" dirty="0" err="1">
                <a:latin typeface="Times New Roman"/>
                <a:cs typeface="Times New Roman"/>
              </a:rPr>
              <a:t>Минпросвещения</a:t>
            </a:r>
            <a:r>
              <a:rPr lang="ru-RU" spc="-5" dirty="0">
                <a:latin typeface="Times New Roman"/>
                <a:cs typeface="Times New Roman"/>
              </a:rPr>
              <a:t> России от 21.07.2022 № 582.</a:t>
            </a:r>
          </a:p>
          <a:p>
            <a:r>
              <a:rPr lang="ru-RU" spc="-5" dirty="0">
                <a:latin typeface="Times New Roman"/>
                <a:cs typeface="Times New Roman"/>
              </a:rPr>
              <a:t>Закон дает образовательным организациям право применять в своей деятельности электронный документооборот. Таким образом, ОО смогут не предоставлять бумажные версии документов, а в случае запросов не нужно будет дублировать информацию, которая отражена на сайте ОО. Введение дополнительного перечня документации для заполнения учителем возможно на уровне региона только по согласованию с Министерством просвещения России. </a:t>
            </a:r>
            <a:r>
              <a:rPr lang="ru-RU" dirty="0"/>
              <a:t> </a:t>
            </a:r>
          </a:p>
          <a:p>
            <a:r>
              <a:rPr lang="ru-RU" spc="-5" dirty="0">
                <a:latin typeface="Times New Roman"/>
                <a:cs typeface="Times New Roman"/>
              </a:rPr>
              <a:t>В случаях несоблюдения ограничений, введенных Приказом, педагогические работники могут обратиться по </a:t>
            </a:r>
          </a:p>
          <a:p>
            <a:r>
              <a:rPr lang="ru-RU" b="1" dirty="0"/>
              <a:t>телефону горячей линии МО и </a:t>
            </a:r>
            <a:r>
              <a:rPr lang="ru-RU" b="1"/>
              <a:t>науки КЧР.</a:t>
            </a:r>
            <a:endParaRPr lang="ru-RU" spc="-5" dirty="0">
              <a:latin typeface="Times New Roman"/>
              <a:cs typeface="Times New Roman"/>
            </a:endParaRPr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Helvetica" charset="0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  <a:p>
            <a:pPr algn="ctr"/>
            <a:endParaRPr lang="ru-RU" b="1" spc="-5" dirty="0">
              <a:latin typeface="Times New Roman"/>
              <a:cs typeface="Times New Roman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Helvetica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1249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1266</Words>
  <Application>Microsoft Office PowerPoint</Application>
  <PresentationFormat>Широкоэкранный</PresentationFormat>
  <Paragraphs>156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Министерство образования и науки Карачаево-Черкесской Республики  РГБУ ДПО «Карачаево-Черкесский институт Республиканский институт  повышения  квалификации работников образования»         Снижение бюрократической нагрузки на общеобразовательные  организации  Карачаево-Черкесской Республики          </vt:lpstr>
      <vt:lpstr>Нормативно правовое регулирование снижения документационной  нагрузки на педагогических работников</vt:lpstr>
      <vt:lpstr>Презентация PowerPoint</vt:lpstr>
      <vt:lpstr>  Снижение документационной нагрузки на учителей</vt:lpstr>
      <vt:lpstr>О снижении бюрократической нагрузки на образовательные организации</vt:lpstr>
      <vt:lpstr>Презентация PowerPoint</vt:lpstr>
      <vt:lpstr>  Приказ Министерства образования и науки  Карачаево-Черкесской Республики от 30.05.2023 № 465     Об обеспечении снижения бюрократической нагрузки на педагогических  работников образовательных организаций Карачаево-Черкесской Республики                   </vt:lpstr>
      <vt:lpstr>Презентация PowerPoint</vt:lpstr>
      <vt:lpstr>Презентация PowerPoint</vt:lpstr>
      <vt:lpstr>Презентация PowerPoint</vt:lpstr>
      <vt:lpstr>   Региональный  уровень</vt:lpstr>
      <vt:lpstr> Приказ Министерства образования и Науки  Карачаево-Черкесской Республики от 30.05.2023 № 465 «Меры по обеспечению снижения бюрократической нагрузки на педагогических работников образовательных организаций»  </vt:lpstr>
      <vt:lpstr>Рекомендации  по оптимизации документарной нагрузки на учителей в образовательных организациях</vt:lpstr>
      <vt:lpstr>Рекомендации по уменьшению документарной нагрузки на уровне ОИВ и МО</vt:lpstr>
      <vt:lpstr>Обратная связь</vt:lpstr>
      <vt:lpstr>Выводы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Снижение документарной нагрузки педагогических работников РСО-Алания: основные подходы и  мероприятия</dc:title>
  <dc:creator>Албегонова Марина Хетаговна</dc:creator>
  <cp:lastModifiedBy>Madina.Magametovna@yandex.ru</cp:lastModifiedBy>
  <cp:revision>181</cp:revision>
  <dcterms:created xsi:type="dcterms:W3CDTF">2023-07-31T19:20:10Z</dcterms:created>
  <dcterms:modified xsi:type="dcterms:W3CDTF">2023-08-07T12:45:37Z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2023-07-31T00:00:00Z</vt:filetime>
  </property>
</Properties>
</file>